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7" r:id="rId5"/>
    <p:sldId id="259" r:id="rId6"/>
    <p:sldId id="260" r:id="rId7"/>
    <p:sldId id="261" r:id="rId8"/>
    <p:sldId id="262" r:id="rId9"/>
    <p:sldId id="263" r:id="rId10"/>
    <p:sldId id="264" r:id="rId11"/>
    <p:sldId id="265" r:id="rId12"/>
    <p:sldId id="266" r:id="rId13"/>
    <p:sldId id="267" r:id="rId14"/>
    <p:sldId id="287" r:id="rId15"/>
    <p:sldId id="269" r:id="rId16"/>
    <p:sldId id="270" r:id="rId17"/>
    <p:sldId id="271" r:id="rId18"/>
    <p:sldId id="272" r:id="rId19"/>
    <p:sldId id="273" r:id="rId20"/>
    <p:sldId id="274" r:id="rId21"/>
    <p:sldId id="275" r:id="rId22"/>
    <p:sldId id="276" r:id="rId23"/>
    <p:sldId id="277" r:id="rId24"/>
    <p:sldId id="278" r:id="rId25"/>
    <p:sldId id="283" r:id="rId26"/>
    <p:sldId id="284" r:id="rId27"/>
    <p:sldId id="281" r:id="rId28"/>
    <p:sldId id="282"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nche Perez" initials="BP" lastIdx="2" clrIdx="0">
    <p:extLst>
      <p:ext uri="{19B8F6BF-5375-455C-9EA6-DF929625EA0E}">
        <p15:presenceInfo xmlns:p15="http://schemas.microsoft.com/office/powerpoint/2012/main" userId="ed689bd7fbcc96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8A99"/>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4ABA5-5B85-4B8D-972A-36A54B718FDB}" v="55" dt="2021-06-27T16:42:40.442"/>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che Perez" userId="ed689bd7fbcc966a" providerId="LiveId" clId="{FF04ABA5-5B85-4B8D-972A-36A54B718FDB}"/>
    <pc:docChg chg="modSld">
      <pc:chgData name="Blanche Perez" userId="ed689bd7fbcc966a" providerId="LiveId" clId="{FF04ABA5-5B85-4B8D-972A-36A54B718FDB}" dt="2021-06-27T16:42:40.441" v="54" actId="20577"/>
      <pc:docMkLst>
        <pc:docMk/>
      </pc:docMkLst>
      <pc:sldChg chg="modSp modAnim">
        <pc:chgData name="Blanche Perez" userId="ed689bd7fbcc966a" providerId="LiveId" clId="{FF04ABA5-5B85-4B8D-972A-36A54B718FDB}" dt="2021-06-27T16:35:48.872" v="9"/>
        <pc:sldMkLst>
          <pc:docMk/>
          <pc:sldMk cId="2974324229" sldId="261"/>
        </pc:sldMkLst>
        <pc:spChg chg="mod">
          <ac:chgData name="Blanche Perez" userId="ed689bd7fbcc966a" providerId="LiveId" clId="{FF04ABA5-5B85-4B8D-972A-36A54B718FDB}" dt="2021-06-27T16:35:33.295" v="7" actId="20577"/>
          <ac:spMkLst>
            <pc:docMk/>
            <pc:sldMk cId="2974324229" sldId="261"/>
            <ac:spMk id="5" creationId="{FADDAB32-E602-42AB-85E5-81A683738955}"/>
          </ac:spMkLst>
        </pc:spChg>
      </pc:sldChg>
      <pc:sldChg chg="modSp">
        <pc:chgData name="Blanche Perez" userId="ed689bd7fbcc966a" providerId="LiveId" clId="{FF04ABA5-5B85-4B8D-972A-36A54B718FDB}" dt="2021-06-27T16:36:09.793" v="17" actId="20577"/>
        <pc:sldMkLst>
          <pc:docMk/>
          <pc:sldMk cId="2635469102" sldId="265"/>
        </pc:sldMkLst>
        <pc:spChg chg="mod">
          <ac:chgData name="Blanche Perez" userId="ed689bd7fbcc966a" providerId="LiveId" clId="{FF04ABA5-5B85-4B8D-972A-36A54B718FDB}" dt="2021-06-27T16:36:09.793" v="17" actId="20577"/>
          <ac:spMkLst>
            <pc:docMk/>
            <pc:sldMk cId="2635469102" sldId="265"/>
            <ac:spMk id="5" creationId="{FADDAB32-E602-42AB-85E5-81A683738955}"/>
          </ac:spMkLst>
        </pc:spChg>
      </pc:sldChg>
      <pc:sldChg chg="modSp">
        <pc:chgData name="Blanche Perez" userId="ed689bd7fbcc966a" providerId="LiveId" clId="{FF04ABA5-5B85-4B8D-972A-36A54B718FDB}" dt="2021-06-27T16:36:25.175" v="25" actId="20577"/>
        <pc:sldMkLst>
          <pc:docMk/>
          <pc:sldMk cId="3174254169" sldId="266"/>
        </pc:sldMkLst>
        <pc:spChg chg="mod">
          <ac:chgData name="Blanche Perez" userId="ed689bd7fbcc966a" providerId="LiveId" clId="{FF04ABA5-5B85-4B8D-972A-36A54B718FDB}" dt="2021-06-27T16:36:25.175" v="25" actId="20577"/>
          <ac:spMkLst>
            <pc:docMk/>
            <pc:sldMk cId="3174254169" sldId="266"/>
            <ac:spMk id="5" creationId="{FADDAB32-E602-42AB-85E5-81A683738955}"/>
          </ac:spMkLst>
        </pc:spChg>
      </pc:sldChg>
      <pc:sldChg chg="modSp">
        <pc:chgData name="Blanche Perez" userId="ed689bd7fbcc966a" providerId="LiveId" clId="{FF04ABA5-5B85-4B8D-972A-36A54B718FDB}" dt="2021-06-27T16:36:50.803" v="40" actId="20577"/>
        <pc:sldMkLst>
          <pc:docMk/>
          <pc:sldMk cId="2888310061" sldId="269"/>
        </pc:sldMkLst>
        <pc:spChg chg="mod">
          <ac:chgData name="Blanche Perez" userId="ed689bd7fbcc966a" providerId="LiveId" clId="{FF04ABA5-5B85-4B8D-972A-36A54B718FDB}" dt="2021-06-27T16:36:50.803" v="40" actId="20577"/>
          <ac:spMkLst>
            <pc:docMk/>
            <pc:sldMk cId="2888310061" sldId="269"/>
            <ac:spMk id="5" creationId="{FADDAB32-E602-42AB-85E5-81A683738955}"/>
          </ac:spMkLst>
        </pc:spChg>
      </pc:sldChg>
      <pc:sldChg chg="modSp">
        <pc:chgData name="Blanche Perez" userId="ed689bd7fbcc966a" providerId="LiveId" clId="{FF04ABA5-5B85-4B8D-972A-36A54B718FDB}" dt="2021-06-27T16:42:40.441" v="54" actId="20577"/>
        <pc:sldMkLst>
          <pc:docMk/>
          <pc:sldMk cId="730938254" sldId="274"/>
        </pc:sldMkLst>
        <pc:spChg chg="mod">
          <ac:chgData name="Blanche Perez" userId="ed689bd7fbcc966a" providerId="LiveId" clId="{FF04ABA5-5B85-4B8D-972A-36A54B718FDB}" dt="2021-06-27T16:42:40.441" v="54" actId="20577"/>
          <ac:spMkLst>
            <pc:docMk/>
            <pc:sldMk cId="730938254" sldId="274"/>
            <ac:spMk id="5" creationId="{FADDAB32-E602-42AB-85E5-81A683738955}"/>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6-26T13:11:24.259" idx="1">
    <p:pos x="10" y="10"/>
    <p:text>Updated information.</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26T13:12:22.592" idx="2">
    <p:pos x="10" y="10"/>
    <p:text>Updated information.</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1418-1C94-45FB-A027-B689DFA35F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DD8D8-A58C-4CC8-919B-679C31F16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CA936-FFED-4168-A342-335A158B99CC}"/>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5" name="Footer Placeholder 4">
            <a:extLst>
              <a:ext uri="{FF2B5EF4-FFF2-40B4-BE49-F238E27FC236}">
                <a16:creationId xmlns:a16="http://schemas.microsoft.com/office/drawing/2014/main" id="{CCE33C09-866A-4F92-BC3B-4B27E5BF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47BB4-5689-49FD-A10E-A678A92E7190}"/>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3120961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73D1-CF6E-4C48-BD3B-931DF5AEAF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BED98B-48D8-4E4A-864B-547EDDD266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79F85-0EE3-435B-8F4D-25991F6E4DFA}"/>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5" name="Footer Placeholder 4">
            <a:extLst>
              <a:ext uri="{FF2B5EF4-FFF2-40B4-BE49-F238E27FC236}">
                <a16:creationId xmlns:a16="http://schemas.microsoft.com/office/drawing/2014/main" id="{2E804126-CF1E-49BD-9EFB-BB948B26B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E5930-0310-4AAA-A509-840A91E453B6}"/>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183472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226F55-3CB2-491D-B2BE-F6B9F92E1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4ED254-984F-4C97-9115-B466F325E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3BE78-57BE-41AE-8EA6-4786D81EBFC6}"/>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5" name="Footer Placeholder 4">
            <a:extLst>
              <a:ext uri="{FF2B5EF4-FFF2-40B4-BE49-F238E27FC236}">
                <a16:creationId xmlns:a16="http://schemas.microsoft.com/office/drawing/2014/main" id="{A51E9E0F-EAFA-4152-978A-D75C1AB8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79F73-DE97-4CEE-9939-A85156675164}"/>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37553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E593C-9166-4B72-AE94-8BA707DA0663}" type="datetimeFigureOut">
              <a:rPr lang="en-US" smtClean="0"/>
              <a:pPr/>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546600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808586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E593C-9166-4B72-AE94-8BA707DA0663}" type="datetimeFigureOut">
              <a:rPr lang="en-US" smtClean="0"/>
              <a:pPr/>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08492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E593C-9166-4B72-AE94-8BA707DA0663}" type="datetimeFigureOut">
              <a:rPr lang="en-US" smtClean="0"/>
              <a:pPr/>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189370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E593C-9166-4B72-AE94-8BA707DA0663}" type="datetimeFigureOut">
              <a:rPr lang="en-US" smtClean="0"/>
              <a:pPr/>
              <a:t>6/26/2021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162904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E593C-9166-4B72-AE94-8BA707DA0663}" type="datetimeFigureOut">
              <a:rPr lang="en-US" smtClean="0"/>
              <a:pPr/>
              <a:t>6/26/2021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180362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E593C-9166-4B72-AE94-8BA707DA0663}" type="datetimeFigureOut">
              <a:rPr lang="en-US" smtClean="0"/>
              <a:pPr/>
              <a:t>6/26/2021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100728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29261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0C394-9C7E-4476-9C97-A262E5400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DE2B23-F6C4-4F91-8130-8389F5EEA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CCDA2-5394-46B4-989D-93F7465B04E6}"/>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5" name="Footer Placeholder 4">
            <a:extLst>
              <a:ext uri="{FF2B5EF4-FFF2-40B4-BE49-F238E27FC236}">
                <a16:creationId xmlns:a16="http://schemas.microsoft.com/office/drawing/2014/main" id="{C71E66C9-2469-453B-8D53-23FD3D716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A1DE0-D3F1-4093-85A3-B11F765395BC}"/>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177271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679544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324760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041181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04B-2BDF-4981-8410-41E39252A4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31DA27-D4F1-4BFD-BE74-D4E43A1C1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A5E7C-ABE0-412C-A44E-AAC55BCE80EB}"/>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5" name="Footer Placeholder 4">
            <a:extLst>
              <a:ext uri="{FF2B5EF4-FFF2-40B4-BE49-F238E27FC236}">
                <a16:creationId xmlns:a16="http://schemas.microsoft.com/office/drawing/2014/main" id="{B354B4A4-CFDE-408C-A231-506254CA8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F8CB8-5A7F-491F-92EE-3A5D45DBD13D}"/>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185925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F448-9CEE-486E-A57D-6C4228EE1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39568-554E-4A16-8755-A9009DC40D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07DBA0-CC24-463A-BFBB-2FFB2B5C80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78AE34-3EE9-4DBB-9B9D-184257EA4CDC}"/>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6" name="Footer Placeholder 5">
            <a:extLst>
              <a:ext uri="{FF2B5EF4-FFF2-40B4-BE49-F238E27FC236}">
                <a16:creationId xmlns:a16="http://schemas.microsoft.com/office/drawing/2014/main" id="{C4F9FB6B-CC95-4B8F-BF38-F300821A5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CA996-E6D8-43A4-B0D1-0E882B3DA204}"/>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2837363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4AD7-A0A4-4396-BC9B-597FEA67D6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61C74E-792A-4D56-901D-E8A07F327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184C8-ACD7-4194-A5A9-A4A6AB3B42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08A058-A36F-4CDC-B755-D7C745931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FB869-5EB6-4AD4-BB0A-6C73705770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8224E6-8043-4B98-9976-6504765065CF}"/>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8" name="Footer Placeholder 7">
            <a:extLst>
              <a:ext uri="{FF2B5EF4-FFF2-40B4-BE49-F238E27FC236}">
                <a16:creationId xmlns:a16="http://schemas.microsoft.com/office/drawing/2014/main" id="{86937DC6-20B1-44ED-8C52-E10EC89B0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2BA971-D8C4-4334-B34A-BE01F19678DA}"/>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120252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50C7-0C48-46FB-BABE-0A34AE3302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73C3EF-87CA-4873-9920-6C099C7A3B87}"/>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4" name="Footer Placeholder 3">
            <a:extLst>
              <a:ext uri="{FF2B5EF4-FFF2-40B4-BE49-F238E27FC236}">
                <a16:creationId xmlns:a16="http://schemas.microsoft.com/office/drawing/2014/main" id="{60BB9B13-D826-4F2F-962A-10ACE11BF7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520BE8-47BF-412C-B8FA-18432547BBCF}"/>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320912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BB06B-D593-495F-9D46-AD711019ABD8}"/>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3" name="Footer Placeholder 2">
            <a:extLst>
              <a:ext uri="{FF2B5EF4-FFF2-40B4-BE49-F238E27FC236}">
                <a16:creationId xmlns:a16="http://schemas.microsoft.com/office/drawing/2014/main" id="{D991F24C-5447-4697-9D98-8C06104E10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784811-D212-4EFD-84E2-FA7A26B3EED8}"/>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74871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462-E9F8-4DC5-8E12-7F2B116FA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46C237-7227-4378-AE05-E3A4CB119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DF97A4-C143-4160-9AB5-C3C1B9C901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8B17E-9FE9-40A0-9316-9C6723D4B080}"/>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6" name="Footer Placeholder 5">
            <a:extLst>
              <a:ext uri="{FF2B5EF4-FFF2-40B4-BE49-F238E27FC236}">
                <a16:creationId xmlns:a16="http://schemas.microsoft.com/office/drawing/2014/main" id="{8456EEDC-27D9-4AA3-89D5-B142DDC76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F8B41-3267-4495-8C71-C11CDFB9CCE6}"/>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192220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8623-1268-4A17-AF3B-7C7B80A8C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C3D1DA-C08F-477D-BC49-2B7DF6BC9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BF5973-D0E6-45FF-881B-230E365F3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11E99-84F4-421E-A7F8-679B75319F96}"/>
              </a:ext>
            </a:extLst>
          </p:cNvPr>
          <p:cNvSpPr>
            <a:spLocks noGrp="1"/>
          </p:cNvSpPr>
          <p:nvPr>
            <p:ph type="dt" sz="half" idx="10"/>
          </p:nvPr>
        </p:nvSpPr>
        <p:spPr/>
        <p:txBody>
          <a:bodyPr/>
          <a:lstStyle/>
          <a:p>
            <a:fld id="{5D63BD19-A1CD-43F0-92C0-5D81559EE065}" type="datetimeFigureOut">
              <a:rPr lang="en-US" smtClean="0"/>
              <a:t>6/25/2021</a:t>
            </a:fld>
            <a:endParaRPr lang="en-US"/>
          </a:p>
        </p:txBody>
      </p:sp>
      <p:sp>
        <p:nvSpPr>
          <p:cNvPr id="6" name="Footer Placeholder 5">
            <a:extLst>
              <a:ext uri="{FF2B5EF4-FFF2-40B4-BE49-F238E27FC236}">
                <a16:creationId xmlns:a16="http://schemas.microsoft.com/office/drawing/2014/main" id="{AB101240-7839-4D41-B44A-EC48325AB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E079F-3DB0-4B16-BB43-FF7732A1A479}"/>
              </a:ext>
            </a:extLst>
          </p:cNvPr>
          <p:cNvSpPr>
            <a:spLocks noGrp="1"/>
          </p:cNvSpPr>
          <p:nvPr>
            <p:ph type="sldNum" sz="quarter" idx="12"/>
          </p:nvPr>
        </p:nvSpPr>
        <p:spPr/>
        <p:txBody>
          <a:bodyPr/>
          <a:lstStyle/>
          <a:p>
            <a:fld id="{4434EAE1-ED2C-4185-A805-9FFCE34FF0E4}" type="slidenum">
              <a:rPr lang="en-US" smtClean="0"/>
              <a:t>‹#›</a:t>
            </a:fld>
            <a:endParaRPr lang="en-US"/>
          </a:p>
        </p:txBody>
      </p:sp>
    </p:spTree>
    <p:extLst>
      <p:ext uri="{BB962C8B-B14F-4D97-AF65-F5344CB8AC3E}">
        <p14:creationId xmlns:p14="http://schemas.microsoft.com/office/powerpoint/2010/main" val="2517068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C47DD-71A5-4B85-899A-084DE3D4E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D304C-A995-47EC-AE96-8663CDC02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A6096-3C57-4618-A303-D1B48784B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3BD19-A1CD-43F0-92C0-5D81559EE065}" type="datetimeFigureOut">
              <a:rPr lang="en-US" smtClean="0"/>
              <a:t>6/25/2021</a:t>
            </a:fld>
            <a:endParaRPr lang="en-US"/>
          </a:p>
        </p:txBody>
      </p:sp>
      <p:sp>
        <p:nvSpPr>
          <p:cNvPr id="5" name="Footer Placeholder 4">
            <a:extLst>
              <a:ext uri="{FF2B5EF4-FFF2-40B4-BE49-F238E27FC236}">
                <a16:creationId xmlns:a16="http://schemas.microsoft.com/office/drawing/2014/main" id="{BC0F1C2F-C904-4EDF-BE49-760C2D678F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95A8B9-C2BA-4DDE-9887-89EA71C54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4EAE1-ED2C-4185-A805-9FFCE34FF0E4}" type="slidenum">
              <a:rPr lang="en-US" smtClean="0"/>
              <a:t>‹#›</a:t>
            </a:fld>
            <a:endParaRPr lang="en-US"/>
          </a:p>
        </p:txBody>
      </p:sp>
    </p:spTree>
    <p:extLst>
      <p:ext uri="{BB962C8B-B14F-4D97-AF65-F5344CB8AC3E}">
        <p14:creationId xmlns:p14="http://schemas.microsoft.com/office/powerpoint/2010/main" val="1454971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E593C-9166-4B72-AE94-8BA707DA0663}" type="datetimeFigureOut">
              <a:rPr lang="en-US" smtClean="0"/>
              <a:pPr/>
              <a:t>6/26/2021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extLst>
      <p:ext uri="{BB962C8B-B14F-4D97-AF65-F5344CB8AC3E}">
        <p14:creationId xmlns:p14="http://schemas.microsoft.com/office/powerpoint/2010/main" val="355018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microsoft.com/office/2007/relationships/hdphoto" Target="../media/hdphoto5.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comments" Target="../comments/comment2.xml"/><Relationship Id="rId5" Type="http://schemas.microsoft.com/office/2007/relationships/hdphoto" Target="../media/hdphoto6.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microsoft.com/office/2007/relationships/hdphoto" Target="../media/hdphoto8.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0.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3.wdp"/><Relationship Id="rId7" Type="http://schemas.microsoft.com/office/2007/relationships/hdphoto" Target="../media/hdphoto12.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4.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5" Type="http://schemas.microsoft.com/office/2007/relationships/hdphoto" Target="../media/hdphoto15.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17.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16.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5" Type="http://schemas.microsoft.com/office/2007/relationships/hdphoto" Target="../media/hdphoto18.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5" Type="http://schemas.microsoft.com/office/2007/relationships/hdphoto" Target="../media/hdphoto19.wdp"/><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5F60170-91B4-45F0-B88B-9C07AEC4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2C7D7C94-41C0-4614-8A18-941174D4D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89318-1D24-4C5F-B552-015205C2B5C3}"/>
              </a:ext>
            </a:extLst>
          </p:cNvPr>
          <p:cNvSpPr>
            <a:spLocks noGrp="1"/>
          </p:cNvSpPr>
          <p:nvPr>
            <p:ph type="ctrTitle"/>
          </p:nvPr>
        </p:nvSpPr>
        <p:spPr>
          <a:xfrm>
            <a:off x="732568" y="1238032"/>
            <a:ext cx="9611581" cy="2558305"/>
          </a:xfrm>
        </p:spPr>
        <p:txBody>
          <a:bodyPr anchor="b">
            <a:normAutofit/>
          </a:bodyPr>
          <a:lstStyle/>
          <a:p>
            <a:pPr algn="l"/>
            <a:r>
              <a:rPr lang="en-US" sz="5400" dirty="0">
                <a:solidFill>
                  <a:schemeClr val="tx2"/>
                </a:solidFill>
              </a:rPr>
              <a:t>Fundamentals of Information Technology and Networking Portfolio</a:t>
            </a:r>
          </a:p>
        </p:txBody>
      </p:sp>
      <p:sp>
        <p:nvSpPr>
          <p:cNvPr id="3" name="Subtitle 2">
            <a:extLst>
              <a:ext uri="{FF2B5EF4-FFF2-40B4-BE49-F238E27FC236}">
                <a16:creationId xmlns:a16="http://schemas.microsoft.com/office/drawing/2014/main" id="{480DCE0B-7DA1-47FA-8803-072BCE89A91D}"/>
              </a:ext>
            </a:extLst>
          </p:cNvPr>
          <p:cNvSpPr>
            <a:spLocks noGrp="1"/>
          </p:cNvSpPr>
          <p:nvPr>
            <p:ph type="subTitle" idx="1"/>
          </p:nvPr>
        </p:nvSpPr>
        <p:spPr>
          <a:xfrm>
            <a:off x="732567" y="4067745"/>
            <a:ext cx="5769131" cy="2244609"/>
          </a:xfrm>
        </p:spPr>
        <p:txBody>
          <a:bodyPr anchor="t">
            <a:normAutofit/>
          </a:bodyPr>
          <a:lstStyle/>
          <a:p>
            <a:pPr algn="l"/>
            <a:r>
              <a:rPr lang="en-US" sz="2200" dirty="0">
                <a:solidFill>
                  <a:schemeClr val="tx2"/>
                </a:solidFill>
              </a:rPr>
              <a:t>Blanche Perez</a:t>
            </a:r>
          </a:p>
          <a:p>
            <a:pPr algn="l"/>
            <a:r>
              <a:rPr lang="en-US" sz="2200" dirty="0">
                <a:solidFill>
                  <a:schemeClr val="tx2"/>
                </a:solidFill>
              </a:rPr>
              <a:t>DeVry University</a:t>
            </a:r>
          </a:p>
          <a:p>
            <a:pPr algn="l"/>
            <a:r>
              <a:rPr lang="en-US" sz="2200" dirty="0">
                <a:solidFill>
                  <a:schemeClr val="tx2"/>
                </a:solidFill>
              </a:rPr>
              <a:t>NETW191</a:t>
            </a:r>
          </a:p>
        </p:txBody>
      </p:sp>
      <p:cxnSp>
        <p:nvCxnSpPr>
          <p:cNvPr id="21" name="Straight Connector 11">
            <a:extLst>
              <a:ext uri="{FF2B5EF4-FFF2-40B4-BE49-F238E27FC236}">
                <a16:creationId xmlns:a16="http://schemas.microsoft.com/office/drawing/2014/main" id="{61F6FBC1-6409-4059-B87B-1BE513242F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E6A98E26-C7DC-48E3-8F50-FBF7F3C50F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15">
            <a:extLst>
              <a:ext uri="{FF2B5EF4-FFF2-40B4-BE49-F238E27FC236}">
                <a16:creationId xmlns:a16="http://schemas.microsoft.com/office/drawing/2014/main" id="{65B3D45F-509E-43F3-B685-A5E78AD0D8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6C53B0F8-0414-437D-87C2-23F48DF9CE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B56551-40C7-4552-A11A-6D86B7EB08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384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A1CB4D99-F3EE-4284-80F4-91D5FC8D2029}"/>
              </a:ext>
            </a:extLst>
          </p:cNvPr>
          <p:cNvSpPr/>
          <p:nvPr/>
        </p:nvSpPr>
        <p:spPr>
          <a:xfrm>
            <a:off x="145771" y="5831846"/>
            <a:ext cx="3160137" cy="695563"/>
          </a:xfrm>
          <a:prstGeom prst="homePlate">
            <a:avLst/>
          </a:prstGeom>
          <a:solidFill>
            <a:srgbClr val="002060"/>
          </a:solidFill>
          <a:ln>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84738" y="2996107"/>
            <a:ext cx="1857851" cy="234961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correct IPv4 and IPv6 addresses of the Windows host computer.</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708989" y="828261"/>
            <a:ext cx="21336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Host Computer Dynamic IP Assignment</a:t>
            </a:r>
          </a:p>
        </p:txBody>
      </p:sp>
      <p:sp>
        <p:nvSpPr>
          <p:cNvPr id="6" name="TextBox 5">
            <a:extLst>
              <a:ext uri="{FF2B5EF4-FFF2-40B4-BE49-F238E27FC236}">
                <a16:creationId xmlns:a16="http://schemas.microsoft.com/office/drawing/2014/main" id="{42617DF9-1819-4503-A64D-9FADB9DF1D11}"/>
              </a:ext>
            </a:extLst>
          </p:cNvPr>
          <p:cNvSpPr txBox="1"/>
          <p:nvPr/>
        </p:nvSpPr>
        <p:spPr>
          <a:xfrm>
            <a:off x="145771" y="5831846"/>
            <a:ext cx="32600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B0F0"/>
                </a:solidFill>
                <a:effectLst/>
                <a:uLnTx/>
                <a:uFillTx/>
                <a:latin typeface="Calibri"/>
                <a:ea typeface="+mn-ea"/>
                <a:cs typeface="+mn-cs"/>
              </a:rPr>
              <a:t>Note: This information has been updated.</a:t>
            </a:r>
          </a:p>
        </p:txBody>
      </p:sp>
      <p:pic>
        <p:nvPicPr>
          <p:cNvPr id="11" name="Content Placeholder 10">
            <a:extLst>
              <a:ext uri="{FF2B5EF4-FFF2-40B4-BE49-F238E27FC236}">
                <a16:creationId xmlns:a16="http://schemas.microsoft.com/office/drawing/2014/main" id="{AC23C8E0-372C-4F76-8579-44D681736697}"/>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560567" y="1524000"/>
            <a:ext cx="8021834" cy="4191367"/>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26FDF279-1E18-4A86-9D6A-6796692C909A}"/>
              </a:ext>
            </a:extLst>
          </p:cNvPr>
          <p:cNvSpPr/>
          <p:nvPr/>
        </p:nvSpPr>
        <p:spPr>
          <a:xfrm>
            <a:off x="3560567" y="3429000"/>
            <a:ext cx="4987085" cy="1474304"/>
          </a:xfrm>
          <a:prstGeom prst="rect">
            <a:avLst/>
          </a:prstGeom>
          <a:noFill/>
          <a:ln>
            <a:solidFill>
              <a:schemeClr val="accent1">
                <a:lumMod val="60000"/>
                <a:lumOff val="4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46910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P spid="6"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CDCBCDFE-5BB2-461B-AE7F-BE4E197A6F1B}"/>
              </a:ext>
            </a:extLst>
          </p:cNvPr>
          <p:cNvSpPr/>
          <p:nvPr/>
        </p:nvSpPr>
        <p:spPr>
          <a:xfrm>
            <a:off x="140677" y="6002136"/>
            <a:ext cx="2969084" cy="665950"/>
          </a:xfrm>
          <a:prstGeom prst="homePlate">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33046" y="2732518"/>
            <a:ext cx="1882023" cy="206456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correct IPv4 and IPv6 addresses of the Ubuntu VM.</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26486" y="1024086"/>
            <a:ext cx="21336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Ubuntu VM Dynamic IP Assignment</a:t>
            </a:r>
          </a:p>
        </p:txBody>
      </p:sp>
      <p:sp>
        <p:nvSpPr>
          <p:cNvPr id="6" name="TextBox 5">
            <a:extLst>
              <a:ext uri="{FF2B5EF4-FFF2-40B4-BE49-F238E27FC236}">
                <a16:creationId xmlns:a16="http://schemas.microsoft.com/office/drawing/2014/main" id="{8AA0CF5D-DCF6-4996-964A-906601E4E88D}"/>
              </a:ext>
            </a:extLst>
          </p:cNvPr>
          <p:cNvSpPr txBox="1"/>
          <p:nvPr/>
        </p:nvSpPr>
        <p:spPr>
          <a:xfrm>
            <a:off x="140677" y="6021755"/>
            <a:ext cx="2686929"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F0"/>
                </a:solidFill>
                <a:effectLst/>
                <a:uLnTx/>
                <a:uFillTx/>
                <a:latin typeface="Calibri"/>
                <a:ea typeface="+mn-ea"/>
                <a:cs typeface="+mn-cs"/>
              </a:rPr>
              <a:t>Note: The information has been updated.</a:t>
            </a:r>
          </a:p>
        </p:txBody>
      </p:sp>
      <p:pic>
        <p:nvPicPr>
          <p:cNvPr id="10" name="Content Placeholder 9">
            <a:extLst>
              <a:ext uri="{FF2B5EF4-FFF2-40B4-BE49-F238E27FC236}">
                <a16:creationId xmlns:a16="http://schemas.microsoft.com/office/drawing/2014/main" id="{2CF78898-11DA-4FB6-A330-8F0DB66278E6}"/>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109761" y="1298713"/>
            <a:ext cx="8862484" cy="4518991"/>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20AC9D40-580D-474B-B462-0920C6F24A0C}"/>
              </a:ext>
            </a:extLst>
          </p:cNvPr>
          <p:cNvSpPr/>
          <p:nvPr/>
        </p:nvSpPr>
        <p:spPr>
          <a:xfrm>
            <a:off x="3233530" y="2883832"/>
            <a:ext cx="5605670" cy="641246"/>
          </a:xfrm>
          <a:prstGeom prst="rect">
            <a:avLst/>
          </a:prstGeom>
          <a:noFill/>
          <a:ln>
            <a:solidFill>
              <a:schemeClr val="accent1">
                <a:lumMod val="60000"/>
                <a:lumOff val="4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25416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7" grpId="0"/>
      <p:bldP spid="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A27089E4-C4B8-47AC-BDA4-294EFA7C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686BCB-7BFF-40D8-B587-75E82CCEA550}"/>
              </a:ext>
            </a:extLst>
          </p:cNvPr>
          <p:cNvSpPr>
            <a:spLocks noGrp="1"/>
          </p:cNvSpPr>
          <p:nvPr>
            <p:ph type="title"/>
          </p:nvPr>
        </p:nvSpPr>
        <p:spPr>
          <a:xfrm>
            <a:off x="731520" y="1254408"/>
            <a:ext cx="6092859" cy="2450817"/>
          </a:xfrm>
        </p:spPr>
        <p:txBody>
          <a:bodyPr anchor="b">
            <a:normAutofit/>
          </a:bodyPr>
          <a:lstStyle/>
          <a:p>
            <a:r>
              <a:rPr lang="en-US" dirty="0">
                <a:solidFill>
                  <a:schemeClr val="tx2"/>
                </a:solidFill>
              </a:rPr>
              <a:t>What was learned in this module…</a:t>
            </a:r>
          </a:p>
        </p:txBody>
      </p:sp>
      <p:sp>
        <p:nvSpPr>
          <p:cNvPr id="23" name="Rectangle 11">
            <a:extLst>
              <a:ext uri="{FF2B5EF4-FFF2-40B4-BE49-F238E27FC236}">
                <a16:creationId xmlns:a16="http://schemas.microsoft.com/office/drawing/2014/main" id="{9BAFF925-4C7C-4B71-96F4-8FA90681B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23803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3">
            <a:extLst>
              <a:ext uri="{FF2B5EF4-FFF2-40B4-BE49-F238E27FC236}">
                <a16:creationId xmlns:a16="http://schemas.microsoft.com/office/drawing/2014/main" id="{E653C820-2172-42C6-B50F-FD47A634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4B83757D-E09E-4F34-BF9B-5FB04C77C9CF}"/>
              </a:ext>
            </a:extLst>
          </p:cNvPr>
          <p:cNvSpPr>
            <a:spLocks noGrp="1"/>
          </p:cNvSpPr>
          <p:nvPr>
            <p:ph idx="1"/>
          </p:nvPr>
        </p:nvSpPr>
        <p:spPr>
          <a:xfrm>
            <a:off x="731520" y="4069080"/>
            <a:ext cx="6082281" cy="2042605"/>
          </a:xfrm>
        </p:spPr>
        <p:txBody>
          <a:bodyPr anchor="t">
            <a:normAutofit/>
          </a:bodyPr>
          <a:lstStyle/>
          <a:p>
            <a:r>
              <a:rPr lang="en-US" sz="1800" dirty="0">
                <a:solidFill>
                  <a:schemeClr val="tx2"/>
                </a:solidFill>
              </a:rPr>
              <a:t>Error configuration and problem solving.</a:t>
            </a:r>
          </a:p>
          <a:p>
            <a:r>
              <a:rPr lang="en-US" sz="1800" dirty="0">
                <a:solidFill>
                  <a:schemeClr val="tx2"/>
                </a:solidFill>
              </a:rPr>
              <a:t>Investigating how IP addresses and default gateways are used.</a:t>
            </a:r>
          </a:p>
          <a:p>
            <a:r>
              <a:rPr lang="en-US" sz="1800" dirty="0">
                <a:solidFill>
                  <a:schemeClr val="tx2"/>
                </a:solidFill>
              </a:rPr>
              <a:t>Utilizing the host’s computer and a virtual machine to access command prompts to see internet connections. </a:t>
            </a:r>
          </a:p>
        </p:txBody>
      </p:sp>
      <p:cxnSp>
        <p:nvCxnSpPr>
          <p:cNvPr id="25" name="Straight Connector 15">
            <a:extLst>
              <a:ext uri="{FF2B5EF4-FFF2-40B4-BE49-F238E27FC236}">
                <a16:creationId xmlns:a16="http://schemas.microsoft.com/office/drawing/2014/main" id="{6FC534FC-C775-4490-AC5A-26BD39750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6" name="Group 17">
            <a:extLst>
              <a:ext uri="{FF2B5EF4-FFF2-40B4-BE49-F238E27FC236}">
                <a16:creationId xmlns:a16="http://schemas.microsoft.com/office/drawing/2014/main" id="{4BC3ACAC-BA31-4E67-A233-03EF1A10CF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9" name="Straight Connector 18">
              <a:extLst>
                <a:ext uri="{FF2B5EF4-FFF2-40B4-BE49-F238E27FC236}">
                  <a16:creationId xmlns:a16="http://schemas.microsoft.com/office/drawing/2014/main" id="{B15509C2-092A-4956-8523-79AEC9F4F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4B9204-F74D-4578-8B3C-3DDC87E86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740222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9566348D-5E23-404C-A495-618E4EAA8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9">
            <a:extLst>
              <a:ext uri="{FF2B5EF4-FFF2-40B4-BE49-F238E27FC236}">
                <a16:creationId xmlns:a16="http://schemas.microsoft.com/office/drawing/2014/main" id="{1525EE0A-A779-481E-A750-AD22CD1A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899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DA1B68-37BF-4E9C-A449-6D9C43233CFE}"/>
              </a:ext>
            </a:extLst>
          </p:cNvPr>
          <p:cNvSpPr>
            <a:spLocks noGrp="1"/>
          </p:cNvSpPr>
          <p:nvPr>
            <p:ph type="title"/>
          </p:nvPr>
        </p:nvSpPr>
        <p:spPr>
          <a:xfrm>
            <a:off x="732567" y="1275389"/>
            <a:ext cx="10273849" cy="1886912"/>
          </a:xfrm>
        </p:spPr>
        <p:txBody>
          <a:bodyPr vert="horz" lIns="91440" tIns="45720" rIns="91440" bIns="45720" rtlCol="0" anchor="b">
            <a:normAutofit/>
          </a:bodyPr>
          <a:lstStyle/>
          <a:p>
            <a:r>
              <a:rPr lang="en-US" dirty="0">
                <a:solidFill>
                  <a:schemeClr val="tx2"/>
                </a:solidFill>
              </a:rPr>
              <a:t>Module 4: Connectivity Test and Visio Network Diagram</a:t>
            </a:r>
            <a:endParaRPr lang="en-US" kern="1200" dirty="0">
              <a:solidFill>
                <a:schemeClr val="tx2"/>
              </a:solidFill>
            </a:endParaRPr>
          </a:p>
        </p:txBody>
      </p:sp>
      <p:sp>
        <p:nvSpPr>
          <p:cNvPr id="3" name="Content Placeholder 2">
            <a:extLst>
              <a:ext uri="{FF2B5EF4-FFF2-40B4-BE49-F238E27FC236}">
                <a16:creationId xmlns:a16="http://schemas.microsoft.com/office/drawing/2014/main" id="{6A70D16B-65A2-45E5-88BC-C79392385FC8}"/>
              </a:ext>
            </a:extLst>
          </p:cNvPr>
          <p:cNvSpPr>
            <a:spLocks noGrp="1"/>
          </p:cNvSpPr>
          <p:nvPr>
            <p:ph idx="1"/>
          </p:nvPr>
        </p:nvSpPr>
        <p:spPr>
          <a:xfrm>
            <a:off x="1031516" y="4295034"/>
            <a:ext cx="8687659" cy="2105766"/>
          </a:xfrm>
        </p:spPr>
        <p:txBody>
          <a:bodyPr vert="horz" lIns="91440" tIns="45720" rIns="91440" bIns="45720" rtlCol="0" anchor="t">
            <a:normAutofit/>
          </a:bodyPr>
          <a:lstStyle/>
          <a:p>
            <a:pPr marL="0" indent="0">
              <a:buNone/>
            </a:pPr>
            <a:r>
              <a:rPr lang="en-US" sz="2200" dirty="0">
                <a:solidFill>
                  <a:schemeClr val="tx2"/>
                </a:solidFill>
              </a:rPr>
              <a:t>In this module, the objectives were to test the connectivity between the host computer, the Ubuntu VM, and the travel router. Then, using Microsoft Visio, draw a network diagram depicting the connections of the host computer, Ubuntu VM, and travel router.</a:t>
            </a:r>
          </a:p>
        </p:txBody>
      </p:sp>
      <p:cxnSp>
        <p:nvCxnSpPr>
          <p:cNvPr id="22" name="Straight Connector 11">
            <a:extLst>
              <a:ext uri="{FF2B5EF4-FFF2-40B4-BE49-F238E27FC236}">
                <a16:creationId xmlns:a16="http://schemas.microsoft.com/office/drawing/2014/main" id="{4AA7D802-E5E6-4ADF-8667-4B851036A9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13">
            <a:extLst>
              <a:ext uri="{FF2B5EF4-FFF2-40B4-BE49-F238E27FC236}">
                <a16:creationId xmlns:a16="http://schemas.microsoft.com/office/drawing/2014/main" id="{D0193B42-FCA7-403A-B854-1644AE6739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15">
            <a:extLst>
              <a:ext uri="{FF2B5EF4-FFF2-40B4-BE49-F238E27FC236}">
                <a16:creationId xmlns:a16="http://schemas.microsoft.com/office/drawing/2014/main" id="{72E971DC-609B-418C-9DDA-BA8D6DF36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8B59CA3D-3E43-41CD-8013-21AAFEEBD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ABBB0-0BA1-4721-B2C1-E311BA9894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0962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17" name="Arrow: Pentagon 16">
            <a:extLst>
              <a:ext uri="{FF2B5EF4-FFF2-40B4-BE49-F238E27FC236}">
                <a16:creationId xmlns:a16="http://schemas.microsoft.com/office/drawing/2014/main" id="{F3F2A093-52CC-40A3-9720-50E261C11A86}"/>
              </a:ext>
            </a:extLst>
          </p:cNvPr>
          <p:cNvSpPr/>
          <p:nvPr/>
        </p:nvSpPr>
        <p:spPr>
          <a:xfrm>
            <a:off x="125481" y="6153955"/>
            <a:ext cx="3053817" cy="584775"/>
          </a:xfrm>
          <a:prstGeom prst="homePlate">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832816" y="3709124"/>
            <a:ext cx="1752600" cy="175755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These screenshots show four successful ping tests.</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642316" y="1391318"/>
            <a:ext cx="2133600" cy="2317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j-ea"/>
                <a:cs typeface="+mj-cs"/>
              </a:rPr>
              <a:t>Connectivity Test From the Host Computer to all Other Devices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2" name="TextBox 1">
            <a:extLst>
              <a:ext uri="{FF2B5EF4-FFF2-40B4-BE49-F238E27FC236}">
                <a16:creationId xmlns:a16="http://schemas.microsoft.com/office/drawing/2014/main" id="{8375026F-EF99-4369-91C7-CA7AAFFF8BE7}"/>
              </a:ext>
            </a:extLst>
          </p:cNvPr>
          <p:cNvSpPr txBox="1"/>
          <p:nvPr/>
        </p:nvSpPr>
        <p:spPr>
          <a:xfrm>
            <a:off x="125481" y="6153955"/>
            <a:ext cx="26504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B0F0"/>
                </a:solidFill>
                <a:effectLst/>
                <a:uLnTx/>
                <a:uFillTx/>
                <a:latin typeface="Calibri"/>
                <a:ea typeface="+mn-ea"/>
                <a:cs typeface="+mn-cs"/>
              </a:rPr>
              <a:t>Note: This information has been updated.</a:t>
            </a:r>
          </a:p>
        </p:txBody>
      </p:sp>
      <p:pic>
        <p:nvPicPr>
          <p:cNvPr id="10" name="Content Placeholder 9">
            <a:extLst>
              <a:ext uri="{FF2B5EF4-FFF2-40B4-BE49-F238E27FC236}">
                <a16:creationId xmlns:a16="http://schemas.microsoft.com/office/drawing/2014/main" id="{9C32934D-3699-49AA-9315-C80B05B42ECE}"/>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50805"/>
          <a:stretch/>
        </p:blipFill>
        <p:spPr>
          <a:xfrm>
            <a:off x="7739336" y="1379537"/>
            <a:ext cx="4327703" cy="204946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C2480EF1-90FA-4760-B443-338709C6C2D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r="45778" b="19421"/>
          <a:stretch/>
        </p:blipFill>
        <p:spPr>
          <a:xfrm>
            <a:off x="3292751" y="1379537"/>
            <a:ext cx="4353114" cy="2049463"/>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FA5017D9-6208-48B3-AC6A-CD58E2BB3948}"/>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r="50805"/>
          <a:stretch/>
        </p:blipFill>
        <p:spPr>
          <a:xfrm>
            <a:off x="3335559" y="3846280"/>
            <a:ext cx="4310306" cy="2049463"/>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45305FCD-3F7C-4CAD-A0D5-30CCAF3890F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r="50805"/>
          <a:stretch/>
        </p:blipFill>
        <p:spPr>
          <a:xfrm>
            <a:off x="7739336" y="3846281"/>
            <a:ext cx="4360663" cy="20494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83100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17" name="Arrow: Pentagon 16">
            <a:extLst>
              <a:ext uri="{FF2B5EF4-FFF2-40B4-BE49-F238E27FC236}">
                <a16:creationId xmlns:a16="http://schemas.microsoft.com/office/drawing/2014/main" id="{B6EF8A55-AF9C-44A9-81F7-D6668B8350F0}"/>
              </a:ext>
            </a:extLst>
          </p:cNvPr>
          <p:cNvSpPr/>
          <p:nvPr/>
        </p:nvSpPr>
        <p:spPr>
          <a:xfrm>
            <a:off x="212035" y="5963478"/>
            <a:ext cx="2704089" cy="704608"/>
          </a:xfrm>
          <a:prstGeom prst="homePlate">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14722" y="3611217"/>
            <a:ext cx="1828494" cy="1585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These screenshots</a:t>
            </a:r>
            <a:r>
              <a:rPr kumimoji="0" lang="en-US" sz="2000" b="0" i="0" u="none" strike="noStrike" kern="1200" cap="none" spc="0" normalizeH="0" noProof="0" dirty="0">
                <a:ln>
                  <a:noFill/>
                </a:ln>
                <a:solidFill>
                  <a:schemeClr val="bg1"/>
                </a:solidFill>
                <a:effectLst/>
                <a:uLnTx/>
                <a:uFillTx/>
                <a:latin typeface="Calibri"/>
                <a:ea typeface="+mn-ea"/>
                <a:cs typeface="+mn-cs"/>
              </a:rPr>
              <a:t> </a:t>
            </a:r>
            <a:r>
              <a:rPr kumimoji="0" lang="en-US" sz="2000" b="0" i="0" u="none" strike="noStrike" kern="1200" cap="none" spc="0" normalizeH="0" baseline="0" noProof="0" dirty="0">
                <a:ln>
                  <a:noFill/>
                </a:ln>
                <a:solidFill>
                  <a:schemeClr val="bg1"/>
                </a:solidFill>
                <a:effectLst/>
                <a:uLnTx/>
                <a:uFillTx/>
                <a:latin typeface="Calibri"/>
                <a:ea typeface="+mn-ea"/>
                <a:cs typeface="+mn-cs"/>
              </a:rPr>
              <a:t>should show four successful ping tests.</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62169" y="1177507"/>
            <a:ext cx="2133600" cy="2743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j-ea"/>
                <a:cs typeface="+mj-cs"/>
              </a:rPr>
              <a:t>Connectivity Test From the Ubuntu VM to all Other Devices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6" name="TextBox 5">
            <a:extLst>
              <a:ext uri="{FF2B5EF4-FFF2-40B4-BE49-F238E27FC236}">
                <a16:creationId xmlns:a16="http://schemas.microsoft.com/office/drawing/2014/main" id="{EF2D010E-EEE8-4913-A5B2-FC59EAA1A0CE}"/>
              </a:ext>
            </a:extLst>
          </p:cNvPr>
          <p:cNvSpPr txBox="1"/>
          <p:nvPr/>
        </p:nvSpPr>
        <p:spPr>
          <a:xfrm>
            <a:off x="212035" y="5963478"/>
            <a:ext cx="2633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B0F0"/>
                </a:solidFill>
                <a:effectLst/>
                <a:uLnTx/>
                <a:uFillTx/>
                <a:latin typeface="Calibri"/>
                <a:ea typeface="+mn-ea"/>
                <a:cs typeface="+mn-cs"/>
              </a:rPr>
              <a:t>Note: This information has been updated.</a:t>
            </a:r>
          </a:p>
        </p:txBody>
      </p:sp>
      <p:pic>
        <p:nvPicPr>
          <p:cNvPr id="10" name="Content Placeholder 9">
            <a:extLst>
              <a:ext uri="{FF2B5EF4-FFF2-40B4-BE49-F238E27FC236}">
                <a16:creationId xmlns:a16="http://schemas.microsoft.com/office/drawing/2014/main" id="{99B73483-348A-4668-A630-674FBA2D9252}"/>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17576"/>
          <a:stretch/>
        </p:blipFill>
        <p:spPr>
          <a:xfrm>
            <a:off x="2916124" y="868017"/>
            <a:ext cx="4560769" cy="226677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78010638-1001-4D73-899A-A0FBE908B55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r="15598"/>
          <a:stretch/>
        </p:blipFill>
        <p:spPr>
          <a:xfrm>
            <a:off x="7606749" y="868017"/>
            <a:ext cx="4399722" cy="2266776"/>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DD0274A1-98D6-4120-B8E7-A65E6D210B52}"/>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r="17576"/>
          <a:stretch/>
        </p:blipFill>
        <p:spPr>
          <a:xfrm>
            <a:off x="2916124" y="3429000"/>
            <a:ext cx="4560769" cy="1938006"/>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ADC6328D-BF9A-4E02-BFDF-A4DB271B2C1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7606749" y="3429000"/>
            <a:ext cx="4399722" cy="19380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894060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480ADB-2F68-40F3-BD3E-CACE841DA4AA}"/>
              </a:ext>
            </a:extLst>
          </p:cNvPr>
          <p:cNvSpPr/>
          <p:nvPr/>
        </p:nvSpPr>
        <p:spPr>
          <a:xfrm>
            <a:off x="2518365" y="1143001"/>
            <a:ext cx="9096693" cy="4571998"/>
          </a:xfrm>
          <a:prstGeom prst="rect">
            <a:avLst/>
          </a:prstGeom>
          <a:solidFill>
            <a:schemeClr val="tx1">
              <a:lumMod val="95000"/>
              <a:lumOff val="5000"/>
            </a:schemeClr>
          </a:solidFill>
          <a:ln>
            <a:solidFill>
              <a:srgbClr val="7030A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05B5B730-B93C-4148-BBFB-F6001EC64E0C}"/>
              </a:ext>
            </a:extLst>
          </p:cNvPr>
          <p:cNvPicPr>
            <a:picLocks noGrp="1" noChangeAspect="1"/>
          </p:cNvPicPr>
          <p:nvPr>
            <p:ph idx="1"/>
          </p:nvPr>
        </p:nvPicPr>
        <p:blipFill rotWithShape="1">
          <a:blip r:embed="rId4"/>
          <a:srcRect l="1417" r="1968"/>
          <a:stretch/>
        </p:blipFill>
        <p:spPr>
          <a:xfrm>
            <a:off x="2700997" y="1158158"/>
            <a:ext cx="8736037" cy="45720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13159" y="4061120"/>
            <a:ext cx="2016735" cy="25786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diagram</a:t>
            </a:r>
            <a:r>
              <a:rPr kumimoji="0" lang="en-US" sz="2000" b="0" i="0" u="none" strike="noStrike" kern="1200" cap="none" spc="0" normalizeH="0" noProof="0" dirty="0">
                <a:ln>
                  <a:noFill/>
                </a:ln>
                <a:solidFill>
                  <a:schemeClr val="bg1"/>
                </a:solidFill>
                <a:effectLst/>
                <a:uLnTx/>
                <a:uFillTx/>
                <a:latin typeface="Calibri"/>
                <a:ea typeface="+mn-ea"/>
                <a:cs typeface="+mn-cs"/>
              </a:rPr>
              <a:t> </a:t>
            </a:r>
            <a:r>
              <a:rPr kumimoji="0" lang="en-US" sz="2000" b="0" i="0" u="none" strike="noStrike" kern="1200" cap="none" spc="0" normalizeH="0" baseline="0" noProof="0" dirty="0">
                <a:ln>
                  <a:noFill/>
                </a:ln>
                <a:solidFill>
                  <a:schemeClr val="bg1"/>
                </a:solidFill>
                <a:effectLst/>
                <a:uLnTx/>
                <a:uFillTx/>
                <a:latin typeface="Calibri"/>
                <a:ea typeface="+mn-ea"/>
                <a:cs typeface="+mn-cs"/>
              </a:rPr>
              <a:t>depicts the interconnection of the host computer, Ubuntu VM, and travel router.</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66305" y="663281"/>
            <a:ext cx="1676400" cy="2133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Microsoft Visio Network Diagram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11" name="Rectangle 10">
            <a:extLst>
              <a:ext uri="{FF2B5EF4-FFF2-40B4-BE49-F238E27FC236}">
                <a16:creationId xmlns:a16="http://schemas.microsoft.com/office/drawing/2014/main" id="{38BCBDE2-A650-4146-B573-B78FA3D58A97}"/>
              </a:ext>
            </a:extLst>
          </p:cNvPr>
          <p:cNvSpPr/>
          <p:nvPr/>
        </p:nvSpPr>
        <p:spPr>
          <a:xfrm flipH="1" flipV="1">
            <a:off x="2656595" y="2462556"/>
            <a:ext cx="2482142" cy="646329"/>
          </a:xfrm>
          <a:prstGeom prst="rect">
            <a:avLst/>
          </a:prstGeom>
          <a:solidFill>
            <a:srgbClr val="0D0D0D"/>
          </a:solidFill>
          <a:ln>
            <a:solidFill>
              <a:srgbClr val="0D0D0D"/>
            </a:solidFill>
          </a:ln>
          <a:effectLst>
            <a:softEdge rad="127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9283D9-FCB4-4F4E-8494-207D30914794}"/>
              </a:ext>
            </a:extLst>
          </p:cNvPr>
          <p:cNvSpPr/>
          <p:nvPr/>
        </p:nvSpPr>
        <p:spPr>
          <a:xfrm>
            <a:off x="3557588" y="1143001"/>
            <a:ext cx="1114425" cy="6858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Windows 10 Host</a:t>
            </a:r>
          </a:p>
        </p:txBody>
      </p:sp>
      <p:sp>
        <p:nvSpPr>
          <p:cNvPr id="14" name="TextBox 13">
            <a:extLst>
              <a:ext uri="{FF2B5EF4-FFF2-40B4-BE49-F238E27FC236}">
                <a16:creationId xmlns:a16="http://schemas.microsoft.com/office/drawing/2014/main" id="{61F81FB8-6828-46AB-9E46-80FC70B66AC7}"/>
              </a:ext>
            </a:extLst>
          </p:cNvPr>
          <p:cNvSpPr txBox="1"/>
          <p:nvPr/>
        </p:nvSpPr>
        <p:spPr>
          <a:xfrm>
            <a:off x="6096000" y="1828801"/>
            <a:ext cx="857250" cy="646331"/>
          </a:xfrm>
          <a:prstGeom prst="rect">
            <a:avLst/>
          </a:prstGeom>
          <a:solidFill>
            <a:schemeClr val="bg1"/>
          </a:solidFill>
          <a:ln>
            <a:solidFill>
              <a:schemeClr val="bg1"/>
            </a:solidFill>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Virtual Switch</a:t>
            </a:r>
          </a:p>
        </p:txBody>
      </p:sp>
      <p:sp>
        <p:nvSpPr>
          <p:cNvPr id="21" name="Rectangle 20">
            <a:extLst>
              <a:ext uri="{FF2B5EF4-FFF2-40B4-BE49-F238E27FC236}">
                <a16:creationId xmlns:a16="http://schemas.microsoft.com/office/drawing/2014/main" id="{03A420A6-DAC6-4015-8D23-9A406116980D}"/>
              </a:ext>
            </a:extLst>
          </p:cNvPr>
          <p:cNvSpPr/>
          <p:nvPr/>
        </p:nvSpPr>
        <p:spPr>
          <a:xfrm>
            <a:off x="7692544" y="2407490"/>
            <a:ext cx="3744490" cy="646329"/>
          </a:xfrm>
          <a:prstGeom prst="rect">
            <a:avLst/>
          </a:prstGeom>
          <a:solidFill>
            <a:srgbClr val="0D0D0D"/>
          </a:solidFill>
          <a:ln>
            <a:solidFill>
              <a:srgbClr val="0D0D0D"/>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2B7E2B6-F942-472F-9EB7-33E067023D5A}"/>
              </a:ext>
            </a:extLst>
          </p:cNvPr>
          <p:cNvSpPr txBox="1"/>
          <p:nvPr/>
        </p:nvSpPr>
        <p:spPr>
          <a:xfrm>
            <a:off x="8096156" y="1301235"/>
            <a:ext cx="1114425" cy="646331"/>
          </a:xfrm>
          <a:prstGeom prst="rect">
            <a:avLst/>
          </a:prstGeom>
          <a:solidFill>
            <a:schemeClr val="bg1"/>
          </a:solidFill>
          <a:ln>
            <a:solidFill>
              <a:schemeClr val="bg1"/>
            </a:solidFill>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Ubuntu VM</a:t>
            </a:r>
          </a:p>
        </p:txBody>
      </p:sp>
      <p:sp>
        <p:nvSpPr>
          <p:cNvPr id="16" name="TextBox 15">
            <a:extLst>
              <a:ext uri="{FF2B5EF4-FFF2-40B4-BE49-F238E27FC236}">
                <a16:creationId xmlns:a16="http://schemas.microsoft.com/office/drawing/2014/main" id="{2F408E23-6A51-4617-B815-EE0ADB0B46E2}"/>
              </a:ext>
            </a:extLst>
          </p:cNvPr>
          <p:cNvSpPr txBox="1"/>
          <p:nvPr/>
        </p:nvSpPr>
        <p:spPr>
          <a:xfrm>
            <a:off x="5790210" y="3460112"/>
            <a:ext cx="1614488" cy="584775"/>
          </a:xfrm>
          <a:prstGeom prst="rect">
            <a:avLst/>
          </a:prstGeom>
          <a:solidFill>
            <a:schemeClr val="bg1"/>
          </a:solidFill>
          <a:ln>
            <a:solidFill>
              <a:schemeClr val="bg1"/>
            </a:solidFill>
          </a:ln>
          <a:effectLst>
            <a:glow rad="139700">
              <a:schemeClr val="accent5">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195.168.105.1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(reachable)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68BAE7C-F21F-40C0-9546-DB23493C521D}"/>
              </a:ext>
            </a:extLst>
          </p:cNvPr>
          <p:cNvSpPr txBox="1"/>
          <p:nvPr/>
        </p:nvSpPr>
        <p:spPr>
          <a:xfrm>
            <a:off x="6042622" y="5259849"/>
            <a:ext cx="1033464" cy="646331"/>
          </a:xfrm>
          <a:prstGeom prst="rect">
            <a:avLst/>
          </a:prstGeom>
          <a:solidFill>
            <a:schemeClr val="bg1"/>
          </a:solidFill>
          <a:ln>
            <a:solidFill>
              <a:schemeClr val="bg1"/>
            </a:solidFill>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Travel Router</a:t>
            </a:r>
          </a:p>
        </p:txBody>
      </p:sp>
      <p:sp>
        <p:nvSpPr>
          <p:cNvPr id="20" name="Rectangle 19">
            <a:extLst>
              <a:ext uri="{FF2B5EF4-FFF2-40B4-BE49-F238E27FC236}">
                <a16:creationId xmlns:a16="http://schemas.microsoft.com/office/drawing/2014/main" id="{80DF7F31-B104-4316-BB75-31A95AFCDEEC}"/>
              </a:ext>
            </a:extLst>
          </p:cNvPr>
          <p:cNvSpPr/>
          <p:nvPr/>
        </p:nvSpPr>
        <p:spPr>
          <a:xfrm>
            <a:off x="6028335" y="2462556"/>
            <a:ext cx="1138239" cy="955552"/>
          </a:xfrm>
          <a:prstGeom prst="rect">
            <a:avLst/>
          </a:prstGeom>
          <a:noFill/>
          <a:ln>
            <a:prstDash val="sysDot"/>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7A86949-696E-4886-B1AD-5DA22334345D}"/>
              </a:ext>
            </a:extLst>
          </p:cNvPr>
          <p:cNvPicPr>
            <a:picLocks noChangeAspect="1"/>
          </p:cNvPicPr>
          <p:nvPr/>
        </p:nvPicPr>
        <p:blipFill>
          <a:blip r:embed="rId5"/>
          <a:stretch>
            <a:fillRect/>
          </a:stretch>
        </p:blipFill>
        <p:spPr>
          <a:xfrm>
            <a:off x="1717191" y="2488857"/>
            <a:ext cx="3659686" cy="1655039"/>
          </a:xfrm>
          <a:prstGeom prst="rect">
            <a:avLst/>
          </a:prstGeom>
          <a:ln>
            <a:noFill/>
          </a:ln>
          <a:effectLst>
            <a:outerShdw blurRad="190500" algn="tl" rotWithShape="0">
              <a:srgbClr val="000000">
                <a:alpha val="70000"/>
              </a:srgbClr>
            </a:outerShdw>
          </a:effectLst>
        </p:spPr>
      </p:pic>
      <p:sp>
        <p:nvSpPr>
          <p:cNvPr id="10" name="Arrow: Pentagon 9">
            <a:extLst>
              <a:ext uri="{FF2B5EF4-FFF2-40B4-BE49-F238E27FC236}">
                <a16:creationId xmlns:a16="http://schemas.microsoft.com/office/drawing/2014/main" id="{1867C381-51C7-4687-A34C-16A5BDC09CA5}"/>
              </a:ext>
            </a:extLst>
          </p:cNvPr>
          <p:cNvSpPr/>
          <p:nvPr/>
        </p:nvSpPr>
        <p:spPr>
          <a:xfrm flipH="1">
            <a:off x="8359560" y="5906179"/>
            <a:ext cx="3255498" cy="832245"/>
          </a:xfrm>
          <a:prstGeom prst="homePlate">
            <a:avLst/>
          </a:prstGeom>
          <a:solidFill>
            <a:srgbClr val="002060"/>
          </a:solidFill>
          <a:ln>
            <a:solidFill>
              <a:srgbClr val="0070C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09C9CE-BAAD-4D85-BD77-661AD1076BD1}"/>
              </a:ext>
            </a:extLst>
          </p:cNvPr>
          <p:cNvPicPr>
            <a:picLocks noChangeAspect="1"/>
          </p:cNvPicPr>
          <p:nvPr/>
        </p:nvPicPr>
        <p:blipFill>
          <a:blip r:embed="rId6"/>
          <a:stretch>
            <a:fillRect/>
          </a:stretch>
        </p:blipFill>
        <p:spPr>
          <a:xfrm>
            <a:off x="7726772" y="2446929"/>
            <a:ext cx="3910488" cy="165503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82583266-6A59-4DF4-99C6-378960269E33}"/>
              </a:ext>
            </a:extLst>
          </p:cNvPr>
          <p:cNvSpPr txBox="1"/>
          <p:nvPr/>
        </p:nvSpPr>
        <p:spPr>
          <a:xfrm>
            <a:off x="8936502" y="5977234"/>
            <a:ext cx="2846876" cy="646331"/>
          </a:xfrm>
          <a:prstGeom prst="rect">
            <a:avLst/>
          </a:prstGeom>
          <a:noFill/>
        </p:spPr>
        <p:txBody>
          <a:bodyPr wrap="square" rtlCol="0">
            <a:spAutoFit/>
          </a:bodyPr>
          <a:lstStyle/>
          <a:p>
            <a:r>
              <a:rPr lang="en-US" i="1" dirty="0">
                <a:solidFill>
                  <a:srgbClr val="00B0F0"/>
                </a:solidFill>
              </a:rPr>
              <a:t>Note: This information has been updated.</a:t>
            </a:r>
          </a:p>
        </p:txBody>
      </p:sp>
    </p:spTree>
    <p:extLst>
      <p:ext uri="{BB962C8B-B14F-4D97-AF65-F5344CB8AC3E}">
        <p14:creationId xmlns:p14="http://schemas.microsoft.com/office/powerpoint/2010/main" val="364463718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amond(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7" presetClass="emph" presetSubtype="0" fill="remove" grpId="1" nodeType="clickEffect">
                                  <p:stCondLst>
                                    <p:cond delay="0"/>
                                  </p:stCondLst>
                                  <p:childTnLst>
                                    <p:animClr clrSpc="rgb" dir="cw">
                                      <p:cBhvr override="childStyle">
                                        <p:cTn id="51" dur="250" autoRev="1" fill="remove"/>
                                        <p:tgtEl>
                                          <p:spTgt spid="16"/>
                                        </p:tgtEl>
                                        <p:attrNameLst>
                                          <p:attrName>style.color</p:attrName>
                                        </p:attrNameLst>
                                      </p:cBhvr>
                                      <p:to>
                                        <a:srgbClr val="DBE5F1"/>
                                      </p:to>
                                    </p:animClr>
                                    <p:animClr clrSpc="rgb" dir="cw">
                                      <p:cBhvr>
                                        <p:cTn id="52" dur="250" autoRev="1" fill="remove"/>
                                        <p:tgtEl>
                                          <p:spTgt spid="16"/>
                                        </p:tgtEl>
                                        <p:attrNameLst>
                                          <p:attrName>fillcolor</p:attrName>
                                        </p:attrNameLst>
                                      </p:cBhvr>
                                      <p:to>
                                        <a:srgbClr val="DBE5F1"/>
                                      </p:to>
                                    </p:animClr>
                                    <p:set>
                                      <p:cBhvr>
                                        <p:cTn id="53" dur="250" autoRev="1" fill="remove"/>
                                        <p:tgtEl>
                                          <p:spTgt spid="16"/>
                                        </p:tgtEl>
                                        <p:attrNameLst>
                                          <p:attrName>fill.type</p:attrName>
                                        </p:attrNameLst>
                                      </p:cBhvr>
                                      <p:to>
                                        <p:strVal val="solid"/>
                                      </p:to>
                                    </p:set>
                                    <p:set>
                                      <p:cBhvr>
                                        <p:cTn id="54" dur="250" autoRev="1" fill="remove"/>
                                        <p:tgtEl>
                                          <p:spTgt spid="16"/>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randombar(horizontal)">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P spid="14" grpId="0" animBg="1"/>
      <p:bldP spid="15" grpId="0" animBg="1"/>
      <p:bldP spid="16" grpId="0" animBg="1"/>
      <p:bldP spid="16" grpId="1" animBg="1"/>
      <p:bldP spid="17" grpId="0" animBg="1"/>
      <p:bldP spid="20" grpId="0" animBg="1"/>
      <p:bldP spid="10"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7089E4-C4B8-47AC-BDA4-294EFA7C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1BD06D-5E09-46E9-A3E4-9B77BE55F015}"/>
              </a:ext>
            </a:extLst>
          </p:cNvPr>
          <p:cNvSpPr>
            <a:spLocks noGrp="1"/>
          </p:cNvSpPr>
          <p:nvPr>
            <p:ph type="title"/>
          </p:nvPr>
        </p:nvSpPr>
        <p:spPr>
          <a:xfrm>
            <a:off x="731520" y="1254408"/>
            <a:ext cx="6092859" cy="2450817"/>
          </a:xfrm>
        </p:spPr>
        <p:txBody>
          <a:bodyPr anchor="b">
            <a:normAutofit/>
          </a:bodyPr>
          <a:lstStyle/>
          <a:p>
            <a:r>
              <a:rPr lang="en-US" dirty="0">
                <a:solidFill>
                  <a:schemeClr val="tx2"/>
                </a:solidFill>
              </a:rPr>
              <a:t>What was learned in this module…</a:t>
            </a:r>
          </a:p>
        </p:txBody>
      </p:sp>
      <p:sp>
        <p:nvSpPr>
          <p:cNvPr id="12" name="Rectangle 11">
            <a:extLst>
              <a:ext uri="{FF2B5EF4-FFF2-40B4-BE49-F238E27FC236}">
                <a16:creationId xmlns:a16="http://schemas.microsoft.com/office/drawing/2014/main" id="{9BAFF925-4C7C-4B71-96F4-8FA90681B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23803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653C820-2172-42C6-B50F-FD47A634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A440FEA-1369-4B7F-8917-080CA07AAE88}"/>
              </a:ext>
            </a:extLst>
          </p:cNvPr>
          <p:cNvSpPr>
            <a:spLocks noGrp="1"/>
          </p:cNvSpPr>
          <p:nvPr>
            <p:ph idx="1"/>
          </p:nvPr>
        </p:nvSpPr>
        <p:spPr>
          <a:xfrm>
            <a:off x="731520" y="4069080"/>
            <a:ext cx="6082281" cy="2042605"/>
          </a:xfrm>
        </p:spPr>
        <p:txBody>
          <a:bodyPr anchor="t">
            <a:normAutofit/>
          </a:bodyPr>
          <a:lstStyle/>
          <a:p>
            <a:r>
              <a:rPr lang="en-US" sz="1800" dirty="0">
                <a:solidFill>
                  <a:schemeClr val="tx2"/>
                </a:solidFill>
              </a:rPr>
              <a:t>Discovering IP configuration and solving errors.</a:t>
            </a:r>
          </a:p>
          <a:p>
            <a:r>
              <a:rPr lang="en-US" sz="1800" dirty="0">
                <a:solidFill>
                  <a:schemeClr val="tx2"/>
                </a:solidFill>
              </a:rPr>
              <a:t>Creating a diagram displaying the different connections between the host computer and the virtual machine.</a:t>
            </a:r>
          </a:p>
          <a:p>
            <a:r>
              <a:rPr lang="en-US" sz="1800" dirty="0">
                <a:solidFill>
                  <a:schemeClr val="tx2"/>
                </a:solidFill>
              </a:rPr>
              <a:t>Connecting to a travel router and accessing a network.</a:t>
            </a:r>
          </a:p>
        </p:txBody>
      </p:sp>
      <p:cxnSp>
        <p:nvCxnSpPr>
          <p:cNvPr id="16" name="Straight Connector 15">
            <a:extLst>
              <a:ext uri="{FF2B5EF4-FFF2-40B4-BE49-F238E27FC236}">
                <a16:creationId xmlns:a16="http://schemas.microsoft.com/office/drawing/2014/main" id="{6FC534FC-C775-4490-AC5A-26BD39750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BC3ACAC-BA31-4E67-A233-03EF1A10CF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9" name="Straight Connector 18">
              <a:extLst>
                <a:ext uri="{FF2B5EF4-FFF2-40B4-BE49-F238E27FC236}">
                  <a16:creationId xmlns:a16="http://schemas.microsoft.com/office/drawing/2014/main" id="{B15509C2-092A-4956-8523-79AEC9F4F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4B9204-F74D-4578-8B3C-3DDC87E86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73551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66348D-5E23-404C-A495-618E4EAA8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25EE0A-A779-481E-A750-AD22CD1A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899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04EB8-622F-49D0-B4A6-CB98C6B1DF7B}"/>
              </a:ext>
            </a:extLst>
          </p:cNvPr>
          <p:cNvSpPr>
            <a:spLocks noGrp="1"/>
          </p:cNvSpPr>
          <p:nvPr>
            <p:ph type="title"/>
          </p:nvPr>
        </p:nvSpPr>
        <p:spPr>
          <a:xfrm>
            <a:off x="732567" y="1275389"/>
            <a:ext cx="10273849" cy="1886912"/>
          </a:xfrm>
        </p:spPr>
        <p:txBody>
          <a:bodyPr vert="horz" lIns="91440" tIns="45720" rIns="91440" bIns="45720" rtlCol="0" anchor="b">
            <a:normAutofit/>
          </a:bodyPr>
          <a:lstStyle/>
          <a:p>
            <a:r>
              <a:rPr lang="en-US" kern="1200" dirty="0">
                <a:solidFill>
                  <a:schemeClr val="tx2"/>
                </a:solidFill>
                <a:latin typeface="+mj-lt"/>
                <a:ea typeface="+mj-ea"/>
                <a:cs typeface="+mj-cs"/>
              </a:rPr>
              <a:t>Module 5: IP Subnetting and Loopback Interfaces</a:t>
            </a:r>
          </a:p>
        </p:txBody>
      </p:sp>
      <p:sp>
        <p:nvSpPr>
          <p:cNvPr id="3" name="Content Placeholder 2">
            <a:extLst>
              <a:ext uri="{FF2B5EF4-FFF2-40B4-BE49-F238E27FC236}">
                <a16:creationId xmlns:a16="http://schemas.microsoft.com/office/drawing/2014/main" id="{F0AF388D-5A5D-4531-B2BB-989174202086}"/>
              </a:ext>
            </a:extLst>
          </p:cNvPr>
          <p:cNvSpPr>
            <a:spLocks noGrp="1"/>
          </p:cNvSpPr>
          <p:nvPr>
            <p:ph idx="1"/>
          </p:nvPr>
        </p:nvSpPr>
        <p:spPr>
          <a:xfrm>
            <a:off x="732566" y="3911793"/>
            <a:ext cx="8687659" cy="1561353"/>
          </a:xfrm>
        </p:spPr>
        <p:txBody>
          <a:bodyPr vert="horz" lIns="91440" tIns="45720" rIns="91440" bIns="45720" rtlCol="0" anchor="t">
            <a:normAutofit/>
          </a:bodyPr>
          <a:lstStyle/>
          <a:p>
            <a:pPr marL="0" indent="0">
              <a:buNone/>
            </a:pPr>
            <a:r>
              <a:rPr lang="en-US" sz="2200" kern="1200" dirty="0">
                <a:solidFill>
                  <a:schemeClr val="tx2"/>
                </a:solidFill>
                <a:latin typeface="+mn-lt"/>
                <a:ea typeface="+mn-ea"/>
                <a:cs typeface="+mn-cs"/>
              </a:rPr>
              <a:t>In this module, we begin with a class C network and divide its IP address block into smaller pieces (i.e., subnets). Following that, we have to setup two loopback interfaces on the trip router with IP addresses from newly created subnets to replicate extra LAN segments on an enterprise network.</a:t>
            </a:r>
          </a:p>
        </p:txBody>
      </p:sp>
      <p:cxnSp>
        <p:nvCxnSpPr>
          <p:cNvPr id="12" name="Straight Connector 11">
            <a:extLst>
              <a:ext uri="{FF2B5EF4-FFF2-40B4-BE49-F238E27FC236}">
                <a16:creationId xmlns:a16="http://schemas.microsoft.com/office/drawing/2014/main" id="{4AA7D802-E5E6-4ADF-8667-4B851036A9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193B42-FCA7-403A-B854-1644AE6739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E971DC-609B-418C-9DDA-BA8D6DF36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8B59CA3D-3E43-41CD-8013-21AAFEEBD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ABBB0-0BA1-4721-B2C1-E311BA9894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5392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981C9F3-DDDA-4EF6-9D3D-0B955296B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8A981E-6C01-464B-9B2A-810AFEC27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27931A0D-5E1E-4D69-AAA6-3914681832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F0B556A9-8937-4D81-807B-8A0601C7B8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25036" y="930255"/>
            <a:ext cx="338328" cy="182880"/>
            <a:chOff x="4089400" y="933450"/>
            <a:chExt cx="338328" cy="341938"/>
          </a:xfrm>
        </p:grpSpPr>
        <p:cxnSp>
          <p:nvCxnSpPr>
            <p:cNvPr id="45" name="Straight Connector 44">
              <a:extLst>
                <a:ext uri="{FF2B5EF4-FFF2-40B4-BE49-F238E27FC236}">
                  <a16:creationId xmlns:a16="http://schemas.microsoft.com/office/drawing/2014/main" id="{9C039522-A5A3-4F5E-9DD1-92F91EE5B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2A60CE-9C81-4C0C-B6B7-98F888FAA5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88063" y="5638034"/>
            <a:ext cx="9865765" cy="204260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fontAlgn="auto">
              <a:lnSpc>
                <a:spcPct val="90000"/>
              </a:lnSpc>
              <a:spcBef>
                <a:spcPct val="20000"/>
              </a:spcBef>
              <a:spcAft>
                <a:spcPts val="0"/>
              </a:spcAft>
              <a:buClrTx/>
              <a:buSzTx/>
              <a:buNone/>
              <a:tabLst/>
              <a:defRPr/>
            </a:pPr>
            <a:r>
              <a:rPr kumimoji="0" lang="en-US" sz="1800" b="0" i="0" u="none" strike="noStrike" cap="none" spc="0" normalizeH="0" baseline="0" noProof="0" dirty="0">
                <a:ln>
                  <a:noFill/>
                </a:ln>
                <a:solidFill>
                  <a:schemeClr val="tx2"/>
                </a:solidFill>
                <a:effectLst/>
                <a:uLnTx/>
                <a:uFillTx/>
              </a:rPr>
              <a:t>This table</a:t>
            </a:r>
            <a:r>
              <a:rPr kumimoji="0" lang="en-US" sz="1800" b="0" i="0" u="none" strike="noStrike" cap="none" spc="0" normalizeH="0" noProof="0" dirty="0">
                <a:ln>
                  <a:noFill/>
                </a:ln>
                <a:solidFill>
                  <a:schemeClr val="tx2"/>
                </a:solidFill>
                <a:effectLst/>
                <a:uLnTx/>
                <a:uFillTx/>
              </a:rPr>
              <a:t> </a:t>
            </a:r>
            <a:r>
              <a:rPr kumimoji="0" lang="en-US" sz="1800" b="0" i="0" u="none" strike="noStrike" cap="none" spc="0" normalizeH="0" baseline="0" noProof="0" dirty="0">
                <a:ln>
                  <a:noFill/>
                </a:ln>
                <a:solidFill>
                  <a:schemeClr val="tx2"/>
                </a:solidFill>
                <a:effectLst/>
                <a:uLnTx/>
                <a:uFillTx/>
              </a:rPr>
              <a:t>includes two /30 subnets, including the network address, first usable host address, last usable host address, and broadcast address for each subnet.</a:t>
            </a:r>
          </a:p>
        </p:txBody>
      </p:sp>
      <p:cxnSp>
        <p:nvCxnSpPr>
          <p:cNvPr id="54" name="Straight Connector 47">
            <a:extLst>
              <a:ext uri="{FF2B5EF4-FFF2-40B4-BE49-F238E27FC236}">
                <a16:creationId xmlns:a16="http://schemas.microsoft.com/office/drawing/2014/main" id="{3CF19E69-3223-4875-8F87-289CC82CF6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5" name="Group 49">
            <a:extLst>
              <a:ext uri="{FF2B5EF4-FFF2-40B4-BE49-F238E27FC236}">
                <a16:creationId xmlns:a16="http://schemas.microsoft.com/office/drawing/2014/main" id="{9A8C13C4-D732-42E9-BEC6-704D3B64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56" name="Straight Connector 50">
              <a:extLst>
                <a:ext uri="{FF2B5EF4-FFF2-40B4-BE49-F238E27FC236}">
                  <a16:creationId xmlns:a16="http://schemas.microsoft.com/office/drawing/2014/main" id="{85516202-0BD8-419D-8BF7-97BAEA4DF2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1">
              <a:extLst>
                <a:ext uri="{FF2B5EF4-FFF2-40B4-BE49-F238E27FC236}">
                  <a16:creationId xmlns:a16="http://schemas.microsoft.com/office/drawing/2014/main" id="{95BE3FD7-EE7B-4784-A604-9F4F8D45C4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12570DED-E942-4274-A5C5-61D0403EDC64}"/>
              </a:ext>
            </a:extLst>
          </p:cNvPr>
          <p:cNvSpPr txBox="1">
            <a:spLocks/>
          </p:cNvSpPr>
          <p:nvPr/>
        </p:nvSpPr>
        <p:spPr>
          <a:xfrm>
            <a:off x="988062" y="467115"/>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60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Calibri"/>
                <a:ea typeface="+mj-ea"/>
                <a:cs typeface="+mj-cs"/>
              </a:rPr>
              <a:t>Subnetting Table</a:t>
            </a:r>
          </a:p>
        </p:txBody>
      </p:sp>
      <p:graphicFrame>
        <p:nvGraphicFramePr>
          <p:cNvPr id="4" name="Table 5">
            <a:extLst>
              <a:ext uri="{FF2B5EF4-FFF2-40B4-BE49-F238E27FC236}">
                <a16:creationId xmlns:a16="http://schemas.microsoft.com/office/drawing/2014/main" id="{87397BB2-58ED-411E-95D3-09AA6FE363E7}"/>
              </a:ext>
            </a:extLst>
          </p:cNvPr>
          <p:cNvGraphicFramePr>
            <a:graphicFrameLocks noGrp="1"/>
          </p:cNvGraphicFramePr>
          <p:nvPr>
            <p:ph idx="1"/>
            <p:extLst>
              <p:ext uri="{D42A27DB-BD31-4B8C-83A1-F6EECF244321}">
                <p14:modId xmlns:p14="http://schemas.microsoft.com/office/powerpoint/2010/main" val="4108825529"/>
              </p:ext>
            </p:extLst>
          </p:nvPr>
        </p:nvGraphicFramePr>
        <p:xfrm>
          <a:off x="988062" y="1831832"/>
          <a:ext cx="10143765" cy="3651678"/>
        </p:xfrm>
        <a:graphic>
          <a:graphicData uri="http://schemas.openxmlformats.org/drawingml/2006/table">
            <a:tbl>
              <a:tblPr firstRow="1" bandRow="1">
                <a:effectLst>
                  <a:outerShdw blurRad="50800" dist="38100" dir="8100000" algn="tr" rotWithShape="0">
                    <a:prstClr val="black">
                      <a:alpha val="40000"/>
                    </a:prstClr>
                  </a:outerShdw>
                </a:effectLst>
                <a:tableStyleId>{74C1A8A3-306A-4EB7-A6B1-4F7E0EB9C5D6}</a:tableStyleId>
              </a:tblPr>
              <a:tblGrid>
                <a:gridCol w="1140004">
                  <a:extLst>
                    <a:ext uri="{9D8B030D-6E8A-4147-A177-3AD203B41FA5}">
                      <a16:colId xmlns:a16="http://schemas.microsoft.com/office/drawing/2014/main" val="1860021208"/>
                    </a:ext>
                  </a:extLst>
                </a:gridCol>
                <a:gridCol w="2302390">
                  <a:extLst>
                    <a:ext uri="{9D8B030D-6E8A-4147-A177-3AD203B41FA5}">
                      <a16:colId xmlns:a16="http://schemas.microsoft.com/office/drawing/2014/main" val="3803730401"/>
                    </a:ext>
                  </a:extLst>
                </a:gridCol>
                <a:gridCol w="1630963">
                  <a:extLst>
                    <a:ext uri="{9D8B030D-6E8A-4147-A177-3AD203B41FA5}">
                      <a16:colId xmlns:a16="http://schemas.microsoft.com/office/drawing/2014/main" val="1633419306"/>
                    </a:ext>
                  </a:extLst>
                </a:gridCol>
                <a:gridCol w="1690136">
                  <a:extLst>
                    <a:ext uri="{9D8B030D-6E8A-4147-A177-3AD203B41FA5}">
                      <a16:colId xmlns:a16="http://schemas.microsoft.com/office/drawing/2014/main" val="90198491"/>
                    </a:ext>
                  </a:extLst>
                </a:gridCol>
                <a:gridCol w="1690136">
                  <a:extLst>
                    <a:ext uri="{9D8B030D-6E8A-4147-A177-3AD203B41FA5}">
                      <a16:colId xmlns:a16="http://schemas.microsoft.com/office/drawing/2014/main" val="3032323199"/>
                    </a:ext>
                  </a:extLst>
                </a:gridCol>
                <a:gridCol w="1690136">
                  <a:extLst>
                    <a:ext uri="{9D8B030D-6E8A-4147-A177-3AD203B41FA5}">
                      <a16:colId xmlns:a16="http://schemas.microsoft.com/office/drawing/2014/main" val="2281235738"/>
                    </a:ext>
                  </a:extLst>
                </a:gridCol>
              </a:tblGrid>
              <a:tr h="1615100">
                <a:tc>
                  <a:txBody>
                    <a:bodyPr/>
                    <a:lstStyle/>
                    <a:p>
                      <a:endParaRPr lang="en-US" sz="2000" dirty="0"/>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t>Subnet Notation (x.x.x.x/x) </a:t>
                      </a:r>
                      <a:endParaRPr lang="en-US" sz="2000"/>
                    </a:p>
                    <a:p>
                      <a:endParaRPr lang="en-US" sz="2000"/>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Network </a:t>
                      </a:r>
                    </a:p>
                    <a:p>
                      <a:r>
                        <a:rPr lang="en-US" sz="2000"/>
                        <a:t>Address </a:t>
                      </a:r>
                    </a:p>
                    <a:p>
                      <a:r>
                        <a:rPr lang="en-US" sz="2000"/>
                        <a:t>(1st IP address)</a:t>
                      </a:r>
                    </a:p>
                    <a:p>
                      <a:endParaRPr lang="en-US" sz="2000"/>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First usable host </a:t>
                      </a:r>
                    </a:p>
                    <a:p>
                      <a:r>
                        <a:rPr lang="en-US" sz="2000"/>
                        <a:t>address </a:t>
                      </a:r>
                    </a:p>
                    <a:p>
                      <a:r>
                        <a:rPr lang="en-US" sz="2000"/>
                        <a:t>(2nd IP address)</a:t>
                      </a:r>
                    </a:p>
                    <a:p>
                      <a:endParaRPr lang="en-US" sz="2000"/>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Last useable </a:t>
                      </a:r>
                    </a:p>
                    <a:p>
                      <a:r>
                        <a:rPr lang="en-US" sz="2000"/>
                        <a:t>host address </a:t>
                      </a:r>
                    </a:p>
                    <a:p>
                      <a:r>
                        <a:rPr lang="en-US" sz="2000"/>
                        <a:t>(2nd from the </a:t>
                      </a:r>
                    </a:p>
                    <a:p>
                      <a:r>
                        <a:rPr lang="en-US" sz="2000"/>
                        <a:t>last IP address)</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Broadcast </a:t>
                      </a:r>
                    </a:p>
                    <a:p>
                      <a:r>
                        <a:rPr lang="en-US" sz="2000"/>
                        <a:t>Address </a:t>
                      </a:r>
                    </a:p>
                    <a:p>
                      <a:r>
                        <a:rPr lang="en-US" sz="2000"/>
                        <a:t>(the last IP </a:t>
                      </a:r>
                    </a:p>
                    <a:p>
                      <a:r>
                        <a:rPr lang="en-US" sz="2000"/>
                        <a:t>address)</a:t>
                      </a:r>
                    </a:p>
                    <a:p>
                      <a:endParaRPr lang="en-US" sz="2000"/>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230633"/>
                  </a:ext>
                </a:extLst>
              </a:tr>
              <a:tr h="593993">
                <a:tc>
                  <a:txBody>
                    <a:bodyPr/>
                    <a:lstStyle/>
                    <a:p>
                      <a:r>
                        <a:rPr lang="en-US" sz="2000"/>
                        <a:t>The first </a:t>
                      </a:r>
                    </a:p>
                    <a:p>
                      <a:r>
                        <a:rPr lang="en-US" sz="2000"/>
                        <a:t>subnet </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225.225.255.252/30</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192.168.5.0</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192.168.5.1</a:t>
                      </a:r>
                      <a:endParaRPr lang="en-US" sz="2000" dirty="0"/>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192.168.5.2</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192.168.5.3</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8921585"/>
                  </a:ext>
                </a:extLst>
              </a:tr>
              <a:tr h="849269">
                <a:tc>
                  <a:txBody>
                    <a:bodyPr/>
                    <a:lstStyle/>
                    <a:p>
                      <a:r>
                        <a:rPr lang="en-US" sz="2000"/>
                        <a:t>The second </a:t>
                      </a:r>
                    </a:p>
                    <a:p>
                      <a:r>
                        <a:rPr lang="en-US" sz="2000"/>
                        <a:t>subnet </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225.225.255.252/30</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192.168.5.32</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192.168.5.33</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t>192.168.5.34</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192.168.5.35</a:t>
                      </a:r>
                    </a:p>
                  </a:txBody>
                  <a:tcPr marL="99626" marR="99626" marT="49813" marB="498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3246513"/>
                  </a:ext>
                </a:extLst>
              </a:tr>
            </a:tbl>
          </a:graphicData>
        </a:graphic>
      </p:graphicFrame>
    </p:spTree>
    <p:extLst>
      <p:ext uri="{BB962C8B-B14F-4D97-AF65-F5344CB8AC3E}">
        <p14:creationId xmlns:p14="http://schemas.microsoft.com/office/powerpoint/2010/main" val="7309382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623F37-A8C4-480F-BCB1-CF9E49F0C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A3E6C2-0820-41EE-816A-5D9A9CB3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32712" cy="685799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6BFFFE-EA7E-4A29-A21B-868056E405CA}"/>
              </a:ext>
            </a:extLst>
          </p:cNvPr>
          <p:cNvSpPr>
            <a:spLocks noGrp="1"/>
          </p:cNvSpPr>
          <p:nvPr>
            <p:ph type="title"/>
          </p:nvPr>
        </p:nvSpPr>
        <p:spPr>
          <a:xfrm>
            <a:off x="731521" y="1170431"/>
            <a:ext cx="4875904" cy="5138923"/>
          </a:xfrm>
        </p:spPr>
        <p:txBody>
          <a:bodyPr anchor="ctr">
            <a:normAutofit/>
          </a:bodyPr>
          <a:lstStyle/>
          <a:p>
            <a:r>
              <a:rPr lang="en-US" sz="4800" dirty="0">
                <a:solidFill>
                  <a:schemeClr val="tx2"/>
                </a:solidFill>
              </a:rPr>
              <a:t>This Portfolio Contains:</a:t>
            </a:r>
          </a:p>
        </p:txBody>
      </p:sp>
      <p:cxnSp>
        <p:nvCxnSpPr>
          <p:cNvPr id="12" name="Straight Connector 11">
            <a:extLst>
              <a:ext uri="{FF2B5EF4-FFF2-40B4-BE49-F238E27FC236}">
                <a16:creationId xmlns:a16="http://schemas.microsoft.com/office/drawing/2014/main" id="{A2CF87F1-3B54-482D-A798-9F4A99449E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2A5869-CDAD-4487-810C-C62CFCF034E3}"/>
              </a:ext>
            </a:extLst>
          </p:cNvPr>
          <p:cNvSpPr>
            <a:spLocks noGrp="1"/>
          </p:cNvSpPr>
          <p:nvPr>
            <p:ph idx="1"/>
          </p:nvPr>
        </p:nvSpPr>
        <p:spPr>
          <a:xfrm>
            <a:off x="6555441" y="1170432"/>
            <a:ext cx="5002187" cy="5138920"/>
          </a:xfrm>
        </p:spPr>
        <p:txBody>
          <a:bodyPr anchor="ctr">
            <a:normAutofit/>
          </a:bodyPr>
          <a:lstStyle/>
          <a:p>
            <a:r>
              <a:rPr lang="en-US" sz="2000" dirty="0">
                <a:solidFill>
                  <a:schemeClr val="tx2"/>
                </a:solidFill>
              </a:rPr>
              <a:t>Introduction</a:t>
            </a:r>
          </a:p>
          <a:p>
            <a:r>
              <a:rPr lang="en-US" sz="2000" dirty="0">
                <a:solidFill>
                  <a:schemeClr val="tx2"/>
                </a:solidFill>
              </a:rPr>
              <a:t>Modules</a:t>
            </a:r>
          </a:p>
          <a:p>
            <a:r>
              <a:rPr lang="en-US" sz="2000" dirty="0">
                <a:solidFill>
                  <a:schemeClr val="tx2"/>
                </a:solidFill>
              </a:rPr>
              <a:t>What was learned in each module</a:t>
            </a:r>
          </a:p>
          <a:p>
            <a:r>
              <a:rPr lang="en-US" sz="2000" dirty="0">
                <a:solidFill>
                  <a:schemeClr val="tx2"/>
                </a:solidFill>
              </a:rPr>
              <a:t>Conclusion</a:t>
            </a:r>
          </a:p>
        </p:txBody>
      </p:sp>
      <p:cxnSp>
        <p:nvCxnSpPr>
          <p:cNvPr id="14" name="Straight Connector 13">
            <a:extLst>
              <a:ext uri="{FF2B5EF4-FFF2-40B4-BE49-F238E27FC236}">
                <a16:creationId xmlns:a16="http://schemas.microsoft.com/office/drawing/2014/main" id="{C3994C9B-C550-4E20-89C5-83F12CB5A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16AE491-4898-437E-9E32-86A2F19209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17F55C76-861C-49BA-925A-099CA01184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94BE9A-C1C3-41FE-B2E9-6DBE5EBA2E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7345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725310" y="2875918"/>
            <a:ext cx="2133600" cy="20055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both Lo5 and Lo6 loopback interfaces and their correct IPv4 addresses.</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633020" y="1533543"/>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Loopback Interfaces</a:t>
            </a:r>
          </a:p>
        </p:txBody>
      </p:sp>
      <p:pic>
        <p:nvPicPr>
          <p:cNvPr id="15" name="Content Placeholder 14">
            <a:extLst>
              <a:ext uri="{FF2B5EF4-FFF2-40B4-BE49-F238E27FC236}">
                <a16:creationId xmlns:a16="http://schemas.microsoft.com/office/drawing/2014/main" id="{6DFDE816-65E7-4283-A0F4-2C5EAFB51E33}"/>
              </a:ext>
            </a:extLst>
          </p:cNvPr>
          <p:cNvPicPr>
            <a:picLocks noGrp="1" noChangeAspect="1"/>
          </p:cNvPicPr>
          <p:nvPr>
            <p:ph idx="1"/>
          </p:nvPr>
        </p:nvPicPr>
        <p:blipFill rotWithShape="1">
          <a:blip r:embed="rId4"/>
          <a:srcRect t="4818"/>
          <a:stretch/>
        </p:blipFill>
        <p:spPr>
          <a:xfrm>
            <a:off x="3124200" y="1214651"/>
            <a:ext cx="8717148" cy="4664850"/>
          </a:xfr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B4D3D0B1-9AFF-400F-AFDF-E6B44C8A5A8B}"/>
              </a:ext>
            </a:extLst>
          </p:cNvPr>
          <p:cNvSpPr/>
          <p:nvPr/>
        </p:nvSpPr>
        <p:spPr>
          <a:xfrm>
            <a:off x="4465983" y="2080590"/>
            <a:ext cx="5988201" cy="1590657"/>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103D1AE3-3897-48E7-A9B0-21605E49743A}"/>
              </a:ext>
            </a:extLst>
          </p:cNvPr>
          <p:cNvCxnSpPr/>
          <p:nvPr/>
        </p:nvCxnSpPr>
        <p:spPr>
          <a:xfrm flipV="1">
            <a:off x="3250840" y="2504265"/>
            <a:ext cx="857563" cy="172278"/>
          </a:xfrm>
          <a:prstGeom prst="straightConnector1">
            <a:avLst/>
          </a:prstGeom>
          <a:ln w="38100">
            <a:solidFill>
              <a:srgbClr val="00B0F0"/>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4AAEE9-F89A-45F5-8F5E-2B1048C80369}"/>
              </a:ext>
            </a:extLst>
          </p:cNvPr>
          <p:cNvCxnSpPr/>
          <p:nvPr/>
        </p:nvCxnSpPr>
        <p:spPr>
          <a:xfrm>
            <a:off x="3233665" y="3017540"/>
            <a:ext cx="857563" cy="198782"/>
          </a:xfrm>
          <a:prstGeom prst="straightConnector1">
            <a:avLst/>
          </a:prstGeom>
          <a:ln w="38100">
            <a:solidFill>
              <a:srgbClr val="00B0F0"/>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2343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17FBB8-F2AC-4D2B-809F-E2CB5A582883}"/>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5127"/>
          <a:stretch/>
        </p:blipFill>
        <p:spPr>
          <a:xfrm>
            <a:off x="3229895" y="1205948"/>
            <a:ext cx="8649589" cy="4784035"/>
          </a:xfrm>
          <a:effectLst>
            <a:outerShdw blurRad="63500" sx="102000" sy="102000" algn="ctr" rotWithShape="0">
              <a:prstClr val="black">
                <a:alpha val="40000"/>
              </a:prstClr>
            </a:outerShdw>
          </a:effectLst>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717274" y="2514600"/>
            <a:ext cx="1752600" cy="283112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two successful ping tests from the host computer to the Lo5 and Lo6 interfaces.</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526774" y="1358348"/>
            <a:ext cx="21336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Ping Tests</a:t>
            </a:r>
          </a:p>
        </p:txBody>
      </p:sp>
      <p:sp>
        <p:nvSpPr>
          <p:cNvPr id="6" name="Rectangle 5">
            <a:extLst>
              <a:ext uri="{FF2B5EF4-FFF2-40B4-BE49-F238E27FC236}">
                <a16:creationId xmlns:a16="http://schemas.microsoft.com/office/drawing/2014/main" id="{DADC621A-7693-4142-886A-4C5261EE1214}"/>
              </a:ext>
            </a:extLst>
          </p:cNvPr>
          <p:cNvSpPr/>
          <p:nvPr/>
        </p:nvSpPr>
        <p:spPr>
          <a:xfrm>
            <a:off x="3229895" y="1683026"/>
            <a:ext cx="2866105" cy="1417983"/>
          </a:xfrm>
          <a:prstGeom prst="rect">
            <a:avLst/>
          </a:prstGeom>
          <a:noFill/>
          <a:ln w="19050">
            <a:solidFill>
              <a:srgbClr val="00B05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B01510D4-D7A1-42AC-86E1-86F66F02079B}"/>
              </a:ext>
            </a:extLst>
          </p:cNvPr>
          <p:cNvCxnSpPr>
            <a:cxnSpLocks/>
          </p:cNvCxnSpPr>
          <p:nvPr/>
        </p:nvCxnSpPr>
        <p:spPr>
          <a:xfrm flipH="1">
            <a:off x="6241775" y="2514600"/>
            <a:ext cx="874643" cy="0"/>
          </a:xfrm>
          <a:prstGeom prst="straightConnector1">
            <a:avLst/>
          </a:prstGeom>
          <a:ln w="38100">
            <a:solidFill>
              <a:srgbClr val="00B050"/>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AB4622-804F-40F5-B6F2-24A440275689}"/>
              </a:ext>
            </a:extLst>
          </p:cNvPr>
          <p:cNvSpPr txBox="1"/>
          <p:nvPr/>
        </p:nvSpPr>
        <p:spPr>
          <a:xfrm>
            <a:off x="7116418" y="2329934"/>
            <a:ext cx="17625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glow rad="63500">
                    <a:srgbClr val="9BBB59">
                      <a:satMod val="175000"/>
                      <a:alpha val="40000"/>
                    </a:srgbClr>
                  </a:glow>
                </a:effectLst>
                <a:uLnTx/>
                <a:uFillTx/>
                <a:latin typeface="Calibri"/>
                <a:ea typeface="+mn-ea"/>
                <a:cs typeface="+mn-cs"/>
              </a:rPr>
              <a:t>IP: 192.168.5.1</a:t>
            </a:r>
          </a:p>
        </p:txBody>
      </p:sp>
      <p:sp>
        <p:nvSpPr>
          <p:cNvPr id="12" name="Rectangle 11">
            <a:extLst>
              <a:ext uri="{FF2B5EF4-FFF2-40B4-BE49-F238E27FC236}">
                <a16:creationId xmlns:a16="http://schemas.microsoft.com/office/drawing/2014/main" id="{2062569B-E00C-4CFA-BDF0-68AF5CFC5A5F}"/>
              </a:ext>
            </a:extLst>
          </p:cNvPr>
          <p:cNvSpPr/>
          <p:nvPr/>
        </p:nvSpPr>
        <p:spPr>
          <a:xfrm>
            <a:off x="3229895" y="3101009"/>
            <a:ext cx="2866105" cy="1417983"/>
          </a:xfrm>
          <a:prstGeom prst="rect">
            <a:avLst/>
          </a:prstGeom>
          <a:noFill/>
          <a:ln w="190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F59D0E1A-ABA0-4D7A-979D-381E585D8630}"/>
              </a:ext>
            </a:extLst>
          </p:cNvPr>
          <p:cNvCxnSpPr>
            <a:cxnSpLocks/>
          </p:cNvCxnSpPr>
          <p:nvPr/>
        </p:nvCxnSpPr>
        <p:spPr>
          <a:xfrm flipH="1">
            <a:off x="6241775" y="3810000"/>
            <a:ext cx="874643" cy="0"/>
          </a:xfrm>
          <a:prstGeom prst="straightConnector1">
            <a:avLst/>
          </a:prstGeom>
          <a:ln w="38100">
            <a:solidFill>
              <a:srgbClr val="0070C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6508BB-B421-4A3C-8DE9-8270A8C0D3F3}"/>
              </a:ext>
            </a:extLst>
          </p:cNvPr>
          <p:cNvSpPr txBox="1"/>
          <p:nvPr/>
        </p:nvSpPr>
        <p:spPr>
          <a:xfrm>
            <a:off x="7116418" y="3638586"/>
            <a:ext cx="1762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glow rad="63500">
                    <a:srgbClr val="4F81BD">
                      <a:satMod val="175000"/>
                      <a:alpha val="40000"/>
                    </a:srgbClr>
                  </a:glow>
                </a:effectLst>
                <a:uLnTx/>
                <a:uFillTx/>
                <a:latin typeface="Calibri"/>
                <a:ea typeface="+mn-ea"/>
                <a:cs typeface="+mn-cs"/>
              </a:rPr>
              <a:t>IP: 192.168.5.33</a:t>
            </a:r>
          </a:p>
        </p:txBody>
      </p:sp>
    </p:spTree>
    <p:extLst>
      <p:ext uri="{BB962C8B-B14F-4D97-AF65-F5344CB8AC3E}">
        <p14:creationId xmlns:p14="http://schemas.microsoft.com/office/powerpoint/2010/main" val="235333519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righ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1" grpId="0"/>
      <p:bldP spid="12"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7089E4-C4B8-47AC-BDA4-294EFA7C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16578D-4435-4693-AA12-1CA1DAA453DF}"/>
              </a:ext>
            </a:extLst>
          </p:cNvPr>
          <p:cNvSpPr>
            <a:spLocks noGrp="1"/>
          </p:cNvSpPr>
          <p:nvPr>
            <p:ph type="title"/>
          </p:nvPr>
        </p:nvSpPr>
        <p:spPr>
          <a:xfrm>
            <a:off x="731520" y="1254408"/>
            <a:ext cx="6092859" cy="2450817"/>
          </a:xfrm>
        </p:spPr>
        <p:txBody>
          <a:bodyPr anchor="b">
            <a:normAutofit/>
          </a:bodyPr>
          <a:lstStyle/>
          <a:p>
            <a:r>
              <a:rPr lang="en-US" dirty="0">
                <a:solidFill>
                  <a:schemeClr val="tx2"/>
                </a:solidFill>
              </a:rPr>
              <a:t>What was learned in this module…</a:t>
            </a:r>
          </a:p>
        </p:txBody>
      </p:sp>
      <p:sp>
        <p:nvSpPr>
          <p:cNvPr id="12" name="Rectangle 11">
            <a:extLst>
              <a:ext uri="{FF2B5EF4-FFF2-40B4-BE49-F238E27FC236}">
                <a16:creationId xmlns:a16="http://schemas.microsoft.com/office/drawing/2014/main" id="{9BAFF925-4C7C-4B71-96F4-8FA90681B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23803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653C820-2172-42C6-B50F-FD47A634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946989DE-3E66-4905-81CA-C3E377E2EAA6}"/>
              </a:ext>
            </a:extLst>
          </p:cNvPr>
          <p:cNvSpPr>
            <a:spLocks noGrp="1"/>
          </p:cNvSpPr>
          <p:nvPr>
            <p:ph idx="1"/>
          </p:nvPr>
        </p:nvSpPr>
        <p:spPr>
          <a:xfrm>
            <a:off x="731520" y="4069080"/>
            <a:ext cx="6082281" cy="2042605"/>
          </a:xfrm>
        </p:spPr>
        <p:txBody>
          <a:bodyPr anchor="t">
            <a:normAutofit/>
          </a:bodyPr>
          <a:lstStyle/>
          <a:p>
            <a:r>
              <a:rPr lang="en-US" sz="2000" dirty="0">
                <a:solidFill>
                  <a:schemeClr val="tx2"/>
                </a:solidFill>
              </a:rPr>
              <a:t>Learning to create the correct subnets.</a:t>
            </a:r>
          </a:p>
          <a:p>
            <a:r>
              <a:rPr lang="en-US" sz="2000" dirty="0">
                <a:solidFill>
                  <a:schemeClr val="tx2"/>
                </a:solidFill>
              </a:rPr>
              <a:t>Creating new interfaces for loopbacks and IP addresses.</a:t>
            </a:r>
          </a:p>
        </p:txBody>
      </p:sp>
      <p:cxnSp>
        <p:nvCxnSpPr>
          <p:cNvPr id="16" name="Straight Connector 15">
            <a:extLst>
              <a:ext uri="{FF2B5EF4-FFF2-40B4-BE49-F238E27FC236}">
                <a16:creationId xmlns:a16="http://schemas.microsoft.com/office/drawing/2014/main" id="{6FC534FC-C775-4490-AC5A-26BD39750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BC3ACAC-BA31-4E67-A233-03EF1A10CF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9" name="Straight Connector 18">
              <a:extLst>
                <a:ext uri="{FF2B5EF4-FFF2-40B4-BE49-F238E27FC236}">
                  <a16:creationId xmlns:a16="http://schemas.microsoft.com/office/drawing/2014/main" id="{B15509C2-092A-4956-8523-79AEC9F4F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4B9204-F74D-4578-8B3C-3DDC87E86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036822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66348D-5E23-404C-A495-618E4EAA8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25EE0A-A779-481E-A750-AD22CD1A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899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6517D-AF44-4517-A4A6-334ECA4DB6CB}"/>
              </a:ext>
            </a:extLst>
          </p:cNvPr>
          <p:cNvSpPr>
            <a:spLocks noGrp="1"/>
          </p:cNvSpPr>
          <p:nvPr>
            <p:ph type="title"/>
          </p:nvPr>
        </p:nvSpPr>
        <p:spPr>
          <a:xfrm>
            <a:off x="732567" y="1275389"/>
            <a:ext cx="10273849" cy="1886912"/>
          </a:xfrm>
        </p:spPr>
        <p:txBody>
          <a:bodyPr vert="horz" lIns="91440" tIns="45720" rIns="91440" bIns="45720" rtlCol="0" anchor="b">
            <a:normAutofit/>
          </a:bodyPr>
          <a:lstStyle/>
          <a:p>
            <a:r>
              <a:rPr lang="en-US" kern="1200" dirty="0">
                <a:solidFill>
                  <a:schemeClr val="tx2"/>
                </a:solidFill>
                <a:latin typeface="+mj-lt"/>
                <a:ea typeface="+mj-ea"/>
                <a:cs typeface="+mj-cs"/>
              </a:rPr>
              <a:t>Module 6: WLAN Implementation</a:t>
            </a:r>
          </a:p>
        </p:txBody>
      </p:sp>
      <p:sp>
        <p:nvSpPr>
          <p:cNvPr id="3" name="Content Placeholder 2">
            <a:extLst>
              <a:ext uri="{FF2B5EF4-FFF2-40B4-BE49-F238E27FC236}">
                <a16:creationId xmlns:a16="http://schemas.microsoft.com/office/drawing/2014/main" id="{79C974D8-C23D-4ED2-B4DF-2B7A65007117}"/>
              </a:ext>
            </a:extLst>
          </p:cNvPr>
          <p:cNvSpPr>
            <a:spLocks noGrp="1"/>
          </p:cNvSpPr>
          <p:nvPr>
            <p:ph idx="1"/>
          </p:nvPr>
        </p:nvSpPr>
        <p:spPr>
          <a:xfrm>
            <a:off x="732566" y="3911793"/>
            <a:ext cx="8687659" cy="2105766"/>
          </a:xfrm>
        </p:spPr>
        <p:txBody>
          <a:bodyPr vert="horz" lIns="91440" tIns="45720" rIns="91440" bIns="45720" rtlCol="0" anchor="t">
            <a:normAutofit/>
          </a:bodyPr>
          <a:lstStyle/>
          <a:p>
            <a:pPr marL="0" indent="0">
              <a:buNone/>
            </a:pPr>
            <a:r>
              <a:rPr lang="en-US" sz="2200" kern="1200" dirty="0">
                <a:solidFill>
                  <a:schemeClr val="tx2"/>
                </a:solidFill>
                <a:latin typeface="+mn-lt"/>
                <a:ea typeface="+mn-ea"/>
                <a:cs typeface="+mn-cs"/>
              </a:rPr>
              <a:t>In this module, we configured the service set identifier (SSID) of a basic wireless local area network (WLAN) and check the IP address of a wireless client device.</a:t>
            </a:r>
          </a:p>
        </p:txBody>
      </p:sp>
      <p:cxnSp>
        <p:nvCxnSpPr>
          <p:cNvPr id="12" name="Straight Connector 11">
            <a:extLst>
              <a:ext uri="{FF2B5EF4-FFF2-40B4-BE49-F238E27FC236}">
                <a16:creationId xmlns:a16="http://schemas.microsoft.com/office/drawing/2014/main" id="{4AA7D802-E5E6-4ADF-8667-4B851036A9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193B42-FCA7-403A-B854-1644AE6739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E971DC-609B-418C-9DDA-BA8D6DF36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8B59CA3D-3E43-41CD-8013-21AAFEEBD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ABBB0-0BA1-4721-B2C1-E311BA9894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3185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295400" y="3429000"/>
            <a:ext cx="2108982" cy="145248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These screenshots show the newly configured NETW191 SSID.</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387371" y="1795670"/>
            <a:ext cx="19431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List of SSID Names</a:t>
            </a:r>
          </a:p>
        </p:txBody>
      </p:sp>
      <p:pic>
        <p:nvPicPr>
          <p:cNvPr id="10" name="Content Placeholder 9" descr="Graphical user interface, text&#10;&#10;Description automatically generated with medium confidence">
            <a:extLst>
              <a:ext uri="{FF2B5EF4-FFF2-40B4-BE49-F238E27FC236}">
                <a16:creationId xmlns:a16="http://schemas.microsoft.com/office/drawing/2014/main" id="{A04101A0-185B-4DE6-99D6-04BA14867EB1}"/>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956997" y="974034"/>
            <a:ext cx="3120205" cy="5095461"/>
          </a:xfrm>
          <a:effectLst>
            <a:outerShdw blurRad="63500" sx="102000" sy="102000" algn="ctr" rotWithShape="0">
              <a:prstClr val="black">
                <a:alpha val="40000"/>
              </a:prstClr>
            </a:outerShdw>
          </a:effectLst>
        </p:spPr>
      </p:pic>
      <p:pic>
        <p:nvPicPr>
          <p:cNvPr id="12" name="Picture 11" descr="A screenshot of a computer&#10;&#10;Description automatically generated with low confidence">
            <a:extLst>
              <a:ext uri="{FF2B5EF4-FFF2-40B4-BE49-F238E27FC236}">
                <a16:creationId xmlns:a16="http://schemas.microsoft.com/office/drawing/2014/main" id="{5FD187D3-DA54-49F0-A183-6753B7861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8282617" y="593035"/>
            <a:ext cx="2759317" cy="5671930"/>
          </a:xfrm>
          <a:prstGeom prst="rect">
            <a:avLst/>
          </a:prstGeom>
          <a:effectLst>
            <a:outerShdw blurRad="63500" sx="102000" sy="102000" algn="ctr" rotWithShape="0">
              <a:prstClr val="black">
                <a:alpha val="40000"/>
              </a:prstClr>
            </a:outerShdw>
          </a:effectLst>
        </p:spPr>
      </p:pic>
      <p:sp>
        <p:nvSpPr>
          <p:cNvPr id="13" name="Oval 12">
            <a:extLst>
              <a:ext uri="{FF2B5EF4-FFF2-40B4-BE49-F238E27FC236}">
                <a16:creationId xmlns:a16="http://schemas.microsoft.com/office/drawing/2014/main" id="{26BB324B-6C85-497B-9DF7-444ECFF74865}"/>
              </a:ext>
            </a:extLst>
          </p:cNvPr>
          <p:cNvSpPr/>
          <p:nvPr/>
        </p:nvSpPr>
        <p:spPr>
          <a:xfrm>
            <a:off x="8441635" y="3296477"/>
            <a:ext cx="1378226" cy="450574"/>
          </a:xfrm>
          <a:prstGeom prst="ellipse">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14" name="Oval 13">
            <a:extLst>
              <a:ext uri="{FF2B5EF4-FFF2-40B4-BE49-F238E27FC236}">
                <a16:creationId xmlns:a16="http://schemas.microsoft.com/office/drawing/2014/main" id="{1696AB78-5AEE-42F8-AEEF-F8226842822A}"/>
              </a:ext>
            </a:extLst>
          </p:cNvPr>
          <p:cNvSpPr/>
          <p:nvPr/>
        </p:nvSpPr>
        <p:spPr>
          <a:xfrm>
            <a:off x="4974048" y="2938670"/>
            <a:ext cx="1121952" cy="490330"/>
          </a:xfrm>
          <a:prstGeom prst="ellipse">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9C44C08-0D2F-44D6-9901-E375A9DDEC99}"/>
              </a:ext>
            </a:extLst>
          </p:cNvPr>
          <p:cNvSpPr txBox="1"/>
          <p:nvPr/>
        </p:nvSpPr>
        <p:spPr>
          <a:xfrm>
            <a:off x="5602699" y="496753"/>
            <a:ext cx="1828800" cy="461665"/>
          </a:xfrm>
          <a:prstGeom prst="rect">
            <a:avLst/>
          </a:prstGeom>
          <a:noFill/>
        </p:spPr>
        <p:txBody>
          <a:bodyPr wrap="square" rtlCol="0">
            <a:spAutoFit/>
          </a:bodyPr>
          <a:lstStyle/>
          <a:p>
            <a:pPr algn="ctr"/>
            <a:r>
              <a:rPr lang="en-US" sz="2400" dirty="0">
                <a:solidFill>
                  <a:srgbClr val="FF0000"/>
                </a:solidFill>
                <a:effectLst>
                  <a:glow rad="139700">
                    <a:schemeClr val="accent2">
                      <a:satMod val="175000"/>
                      <a:alpha val="40000"/>
                    </a:schemeClr>
                  </a:glow>
                </a:effectLst>
              </a:rPr>
              <a:t>PC</a:t>
            </a:r>
          </a:p>
        </p:txBody>
      </p:sp>
      <p:sp>
        <p:nvSpPr>
          <p:cNvPr id="9" name="TextBox 8">
            <a:extLst>
              <a:ext uri="{FF2B5EF4-FFF2-40B4-BE49-F238E27FC236}">
                <a16:creationId xmlns:a16="http://schemas.microsoft.com/office/drawing/2014/main" id="{868A15F5-62B0-49C2-8EB2-78FEEA60D360}"/>
              </a:ext>
            </a:extLst>
          </p:cNvPr>
          <p:cNvSpPr txBox="1"/>
          <p:nvPr/>
        </p:nvSpPr>
        <p:spPr>
          <a:xfrm>
            <a:off x="8747875" y="131370"/>
            <a:ext cx="1828800" cy="461665"/>
          </a:xfrm>
          <a:prstGeom prst="rect">
            <a:avLst/>
          </a:prstGeom>
          <a:noFill/>
        </p:spPr>
        <p:txBody>
          <a:bodyPr wrap="square" rtlCol="0">
            <a:spAutoFit/>
          </a:bodyPr>
          <a:lstStyle/>
          <a:p>
            <a:pPr algn="ctr"/>
            <a:r>
              <a:rPr lang="en-US" sz="2400" dirty="0">
                <a:solidFill>
                  <a:srgbClr val="00B0F0"/>
                </a:solidFill>
                <a:effectLst>
                  <a:glow rad="101600">
                    <a:schemeClr val="accent5">
                      <a:satMod val="175000"/>
                      <a:alpha val="40000"/>
                    </a:schemeClr>
                  </a:glow>
                </a:effectLst>
              </a:rPr>
              <a:t>Smartphone</a:t>
            </a:r>
          </a:p>
        </p:txBody>
      </p:sp>
    </p:spTree>
    <p:extLst>
      <p:ext uri="{BB962C8B-B14F-4D97-AF65-F5344CB8AC3E}">
        <p14:creationId xmlns:p14="http://schemas.microsoft.com/office/powerpoint/2010/main" val="31475345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982653" y="2782956"/>
            <a:ext cx="2448670" cy="211260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the IP address of </a:t>
            </a:r>
            <a:r>
              <a:rPr lang="en-US" sz="2000" dirty="0">
                <a:solidFill>
                  <a:schemeClr val="bg1"/>
                </a:solidFill>
                <a:latin typeface="Calibri"/>
              </a:rPr>
              <a:t>my</a:t>
            </a:r>
            <a:r>
              <a:rPr kumimoji="0" lang="en-US" sz="2000" b="0" i="0" u="none" strike="noStrike" kern="1200" cap="none" spc="0" normalizeH="0" baseline="0" noProof="0" dirty="0">
                <a:ln>
                  <a:noFill/>
                </a:ln>
                <a:solidFill>
                  <a:schemeClr val="bg1"/>
                </a:solidFill>
                <a:effectLst/>
                <a:uLnTx/>
                <a:uFillTx/>
                <a:latin typeface="Calibri"/>
                <a:ea typeface="+mn-ea"/>
                <a:cs typeface="+mn-cs"/>
              </a:rPr>
              <a:t> Wi-Fi device (smartphone) that’s associated with the NETW191 network.</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982652" y="1073324"/>
            <a:ext cx="19431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Wi-Fi Client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IP Address</a:t>
            </a:r>
          </a:p>
        </p:txBody>
      </p:sp>
      <p:pic>
        <p:nvPicPr>
          <p:cNvPr id="14" name="Content Placeholder 13" descr="Graphical user interface, application&#10;&#10;Description automatically generated">
            <a:extLst>
              <a:ext uri="{FF2B5EF4-FFF2-40B4-BE49-F238E27FC236}">
                <a16:creationId xmlns:a16="http://schemas.microsoft.com/office/drawing/2014/main" id="{520E8975-97AB-4B63-B773-B6DC1397F177}"/>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367130" y="708960"/>
            <a:ext cx="2759348" cy="5671995"/>
          </a:xfrm>
          <a:effectLst>
            <a:outerShdw blurRad="63500" sx="102000" sy="102000" algn="ctr" rotWithShape="0">
              <a:prstClr val="black">
                <a:alpha val="40000"/>
              </a:prstClr>
            </a:outerShdw>
          </a:effectLst>
        </p:spPr>
      </p:pic>
      <p:cxnSp>
        <p:nvCxnSpPr>
          <p:cNvPr id="16" name="Straight Arrow Connector 15">
            <a:extLst>
              <a:ext uri="{FF2B5EF4-FFF2-40B4-BE49-F238E27FC236}">
                <a16:creationId xmlns:a16="http://schemas.microsoft.com/office/drawing/2014/main" id="{0DFF6C78-12EA-4756-B3BB-11FF225E1DA0}"/>
              </a:ext>
            </a:extLst>
          </p:cNvPr>
          <p:cNvCxnSpPr/>
          <p:nvPr/>
        </p:nvCxnSpPr>
        <p:spPr>
          <a:xfrm flipH="1">
            <a:off x="6308035" y="2782957"/>
            <a:ext cx="569843" cy="0"/>
          </a:xfrm>
          <a:prstGeom prst="straightConnector1">
            <a:avLst/>
          </a:prstGeom>
          <a:ln w="38100">
            <a:solidFill>
              <a:srgbClr val="00B0F0"/>
            </a:solidFill>
            <a:tailEnd type="triangle"/>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34185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4" name="Content Placeholder 3" descr="Graphical user interface, text&#10;&#10;Description automatically generated with medium confidence">
            <a:extLst>
              <a:ext uri="{FF2B5EF4-FFF2-40B4-BE49-F238E27FC236}">
                <a16:creationId xmlns:a16="http://schemas.microsoft.com/office/drawing/2014/main" id="{02DE2360-6877-4957-A110-97BF8D704221}"/>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698466" y="2247900"/>
            <a:ext cx="7783438" cy="2257839"/>
          </a:xfrm>
          <a:effectLst>
            <a:outerShdw blurRad="63500" sx="102000" sy="102000" algn="ctr" rotWithShape="0">
              <a:prstClr val="black">
                <a:alpha val="40000"/>
              </a:prstClr>
            </a:outerShdw>
          </a:effectLst>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14400" y="2627726"/>
            <a:ext cx="2133600" cy="295714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a successful ping test from the host computer to </a:t>
            </a:r>
            <a:r>
              <a:rPr lang="en-US" sz="2000" dirty="0">
                <a:solidFill>
                  <a:schemeClr val="bg1"/>
                </a:solidFill>
                <a:latin typeface="Calibri"/>
              </a:rPr>
              <a:t>my</a:t>
            </a:r>
            <a:r>
              <a:rPr kumimoji="0" lang="en-US" sz="2000" b="0" i="0" u="none" strike="noStrike" kern="1200" cap="none" spc="0" normalizeH="0" baseline="0" noProof="0" dirty="0">
                <a:ln>
                  <a:noFill/>
                </a:ln>
                <a:solidFill>
                  <a:schemeClr val="bg1"/>
                </a:solidFill>
                <a:effectLst/>
                <a:uLnTx/>
                <a:uFillTx/>
                <a:latin typeface="Calibri"/>
                <a:ea typeface="+mn-ea"/>
                <a:cs typeface="+mn-cs"/>
              </a:rPr>
              <a:t> Wi-Fi device that’s associated with the NETW191 network.</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710096" y="1662917"/>
            <a:ext cx="21336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Ping Test</a:t>
            </a:r>
          </a:p>
        </p:txBody>
      </p:sp>
    </p:spTree>
    <p:extLst>
      <p:ext uri="{BB962C8B-B14F-4D97-AF65-F5344CB8AC3E}">
        <p14:creationId xmlns:p14="http://schemas.microsoft.com/office/powerpoint/2010/main" val="23845030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7089E4-C4B8-47AC-BDA4-294EFA7C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10681E4-DEDD-46DD-823F-25A6AB43A511}"/>
              </a:ext>
            </a:extLst>
          </p:cNvPr>
          <p:cNvSpPr>
            <a:spLocks noGrp="1"/>
          </p:cNvSpPr>
          <p:nvPr>
            <p:ph type="title"/>
          </p:nvPr>
        </p:nvSpPr>
        <p:spPr>
          <a:xfrm>
            <a:off x="731520" y="1254408"/>
            <a:ext cx="6092859" cy="2450817"/>
          </a:xfrm>
        </p:spPr>
        <p:txBody>
          <a:bodyPr anchor="b">
            <a:normAutofit/>
          </a:bodyPr>
          <a:lstStyle/>
          <a:p>
            <a:r>
              <a:rPr lang="en-US" dirty="0">
                <a:solidFill>
                  <a:schemeClr val="tx2"/>
                </a:solidFill>
              </a:rPr>
              <a:t>What was learned in this module…</a:t>
            </a:r>
          </a:p>
        </p:txBody>
      </p:sp>
      <p:sp>
        <p:nvSpPr>
          <p:cNvPr id="12" name="Rectangle 11">
            <a:extLst>
              <a:ext uri="{FF2B5EF4-FFF2-40B4-BE49-F238E27FC236}">
                <a16:creationId xmlns:a16="http://schemas.microsoft.com/office/drawing/2014/main" id="{9BAFF925-4C7C-4B71-96F4-8FA90681B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23803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653C820-2172-42C6-B50F-FD47A634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E4E709C-6160-45D3-BCEB-7B483C80BE26}"/>
              </a:ext>
            </a:extLst>
          </p:cNvPr>
          <p:cNvSpPr>
            <a:spLocks noGrp="1"/>
          </p:cNvSpPr>
          <p:nvPr>
            <p:ph idx="1"/>
          </p:nvPr>
        </p:nvSpPr>
        <p:spPr>
          <a:xfrm>
            <a:off x="731520" y="4069080"/>
            <a:ext cx="6082281" cy="2042605"/>
          </a:xfrm>
        </p:spPr>
        <p:txBody>
          <a:bodyPr anchor="t">
            <a:normAutofit/>
          </a:bodyPr>
          <a:lstStyle/>
          <a:p>
            <a:r>
              <a:rPr lang="en-US" sz="1800" dirty="0">
                <a:solidFill>
                  <a:schemeClr val="tx2"/>
                </a:solidFill>
              </a:rPr>
              <a:t>Creating a network SSID and password to gain access.</a:t>
            </a:r>
          </a:p>
          <a:p>
            <a:r>
              <a:rPr lang="en-US" sz="1800" dirty="0">
                <a:solidFill>
                  <a:schemeClr val="tx2"/>
                </a:solidFill>
              </a:rPr>
              <a:t>Checking the Wi-Fi connection to a basic network after the configuration of the set identifier.</a:t>
            </a:r>
          </a:p>
          <a:p>
            <a:r>
              <a:rPr lang="en-US" sz="1800" dirty="0">
                <a:solidFill>
                  <a:schemeClr val="tx2"/>
                </a:solidFill>
              </a:rPr>
              <a:t>Identifying the network SSID and its IP address.</a:t>
            </a:r>
          </a:p>
        </p:txBody>
      </p:sp>
      <p:cxnSp>
        <p:nvCxnSpPr>
          <p:cNvPr id="16" name="Straight Connector 15">
            <a:extLst>
              <a:ext uri="{FF2B5EF4-FFF2-40B4-BE49-F238E27FC236}">
                <a16:creationId xmlns:a16="http://schemas.microsoft.com/office/drawing/2014/main" id="{6FC534FC-C775-4490-AC5A-26BD39750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BC3ACAC-BA31-4E67-A233-03EF1A10CF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9" name="Straight Connector 18">
              <a:extLst>
                <a:ext uri="{FF2B5EF4-FFF2-40B4-BE49-F238E27FC236}">
                  <a16:creationId xmlns:a16="http://schemas.microsoft.com/office/drawing/2014/main" id="{B15509C2-092A-4956-8523-79AEC9F4F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4B9204-F74D-4578-8B3C-3DDC87E86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380716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BCE0FB-ADDD-4B37-A958-519663E8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A981E-6C01-464B-9B2A-810AFEC27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0A15B6-263F-47FF-BBBD-755BD793A093}"/>
              </a:ext>
            </a:extLst>
          </p:cNvPr>
          <p:cNvSpPr>
            <a:spLocks noGrp="1"/>
          </p:cNvSpPr>
          <p:nvPr>
            <p:ph type="title"/>
          </p:nvPr>
        </p:nvSpPr>
        <p:spPr>
          <a:xfrm>
            <a:off x="731520" y="1170432"/>
            <a:ext cx="10533888" cy="2734056"/>
          </a:xfrm>
        </p:spPr>
        <p:txBody>
          <a:bodyPr anchor="b">
            <a:normAutofit/>
          </a:bodyPr>
          <a:lstStyle/>
          <a:p>
            <a:r>
              <a:rPr lang="en-US" sz="4800" dirty="0">
                <a:solidFill>
                  <a:schemeClr val="tx2"/>
                </a:solidFill>
              </a:rPr>
              <a:t>Conclusion…</a:t>
            </a:r>
          </a:p>
        </p:txBody>
      </p:sp>
      <p:cxnSp>
        <p:nvCxnSpPr>
          <p:cNvPr id="12" name="Straight Connector 11">
            <a:extLst>
              <a:ext uri="{FF2B5EF4-FFF2-40B4-BE49-F238E27FC236}">
                <a16:creationId xmlns:a16="http://schemas.microsoft.com/office/drawing/2014/main" id="{18710E47-0781-4953-BBDA-8EF627A731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48120C-D1B2-4A9B-A689-679C140F95D4}"/>
              </a:ext>
            </a:extLst>
          </p:cNvPr>
          <p:cNvSpPr>
            <a:spLocks noGrp="1"/>
          </p:cNvSpPr>
          <p:nvPr>
            <p:ph idx="1"/>
          </p:nvPr>
        </p:nvSpPr>
        <p:spPr>
          <a:xfrm>
            <a:off x="731520" y="4069080"/>
            <a:ext cx="10515600" cy="2042605"/>
          </a:xfrm>
        </p:spPr>
        <p:txBody>
          <a:bodyPr anchor="t">
            <a:normAutofit/>
          </a:bodyPr>
          <a:lstStyle/>
          <a:p>
            <a:pPr marL="0" indent="0">
              <a:buNone/>
            </a:pPr>
            <a:r>
              <a:rPr lang="en-US" sz="2000" dirty="0">
                <a:solidFill>
                  <a:schemeClr val="tx2"/>
                </a:solidFill>
              </a:rPr>
              <a:t>This course has provided me enough information to learn the inner workings of the internet connection, and how IP addresses are utilized. It was quite difficult to understand at first, but I am glad to learn the functions and configurations hands on. I would highly recommend this class to others who are interested in learning and pursuing Information Technology and Networking.</a:t>
            </a:r>
          </a:p>
        </p:txBody>
      </p:sp>
      <p:cxnSp>
        <p:nvCxnSpPr>
          <p:cNvPr id="14" name="Straight Connector 13">
            <a:extLst>
              <a:ext uri="{FF2B5EF4-FFF2-40B4-BE49-F238E27FC236}">
                <a16:creationId xmlns:a16="http://schemas.microsoft.com/office/drawing/2014/main" id="{125D265C-1D38-4B36-8572-366ED6A607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0C536A3-D654-4FB9-BB50-B236B87BB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941ACF7F-B3F4-4E4E-AECF-076FA5AB68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76DEDF-ED9E-43F5-BD8F-87A9A7A069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46638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325FC0-F610-4F08-9482-981FC674998B}"/>
              </a:ext>
            </a:extLst>
          </p:cNvPr>
          <p:cNvSpPr>
            <a:spLocks noGrp="1"/>
          </p:cNvSpPr>
          <p:nvPr>
            <p:ph type="ctrTitle"/>
          </p:nvPr>
        </p:nvSpPr>
        <p:spPr/>
        <p:txBody>
          <a:bodyPr/>
          <a:lstStyle/>
          <a:p>
            <a:r>
              <a:rPr lang="en-US" dirty="0">
                <a:solidFill>
                  <a:schemeClr val="bg1"/>
                </a:solidFill>
                <a:effectLst>
                  <a:glow rad="101600">
                    <a:schemeClr val="accent1">
                      <a:satMod val="175000"/>
                      <a:alpha val="40000"/>
                    </a:schemeClr>
                  </a:glow>
                </a:effectLst>
              </a:rPr>
              <a:t>Thank you!</a:t>
            </a:r>
          </a:p>
        </p:txBody>
      </p:sp>
      <p:sp>
        <p:nvSpPr>
          <p:cNvPr id="9" name="Subtitle 8">
            <a:extLst>
              <a:ext uri="{FF2B5EF4-FFF2-40B4-BE49-F238E27FC236}">
                <a16:creationId xmlns:a16="http://schemas.microsoft.com/office/drawing/2014/main" id="{4831E27C-023F-4E16-9AD0-C8279F8928FC}"/>
              </a:ext>
            </a:extLst>
          </p:cNvPr>
          <p:cNvSpPr>
            <a:spLocks noGrp="1"/>
          </p:cNvSpPr>
          <p:nvPr>
            <p:ph type="subTitle" idx="1"/>
          </p:nvPr>
        </p:nvSpPr>
        <p:spPr/>
        <p:txBody>
          <a:bodyPr/>
          <a:lstStyle/>
          <a:p>
            <a:r>
              <a:rPr lang="en-US" dirty="0">
                <a:solidFill>
                  <a:schemeClr val="bg1"/>
                </a:solidFill>
                <a:effectLst>
                  <a:glow rad="101600">
                    <a:schemeClr val="accent1">
                      <a:satMod val="175000"/>
                      <a:alpha val="40000"/>
                    </a:schemeClr>
                  </a:glow>
                </a:effectLst>
              </a:rPr>
              <a:t>Feedback is most welcome!</a:t>
            </a:r>
          </a:p>
        </p:txBody>
      </p:sp>
    </p:spTree>
    <p:extLst>
      <p:ext uri="{BB962C8B-B14F-4D97-AF65-F5344CB8AC3E}">
        <p14:creationId xmlns:p14="http://schemas.microsoft.com/office/powerpoint/2010/main" val="105810638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623F37-A8C4-480F-BCB1-CF9E49F0C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A3E6C2-0820-41EE-816A-5D9A9CB33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32712" cy="685799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12B56-3FCF-47C8-B7B6-0F09943AB5BF}"/>
              </a:ext>
            </a:extLst>
          </p:cNvPr>
          <p:cNvSpPr>
            <a:spLocks noGrp="1"/>
          </p:cNvSpPr>
          <p:nvPr>
            <p:ph type="title"/>
          </p:nvPr>
        </p:nvSpPr>
        <p:spPr>
          <a:xfrm>
            <a:off x="731521" y="1170431"/>
            <a:ext cx="4875904" cy="5138923"/>
          </a:xfrm>
        </p:spPr>
        <p:txBody>
          <a:bodyPr anchor="ctr">
            <a:normAutofit/>
          </a:bodyPr>
          <a:lstStyle/>
          <a:p>
            <a:r>
              <a:rPr lang="en-US" sz="4800" dirty="0">
                <a:solidFill>
                  <a:schemeClr val="tx2"/>
                </a:solidFill>
              </a:rPr>
              <a:t>Introduction: What is Information Technology and Networking?</a:t>
            </a:r>
          </a:p>
        </p:txBody>
      </p:sp>
      <p:cxnSp>
        <p:nvCxnSpPr>
          <p:cNvPr id="12" name="Straight Connector 11">
            <a:extLst>
              <a:ext uri="{FF2B5EF4-FFF2-40B4-BE49-F238E27FC236}">
                <a16:creationId xmlns:a16="http://schemas.microsoft.com/office/drawing/2014/main" id="{A2CF87F1-3B54-482D-A798-9F4A99449E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BDF9D1-7820-4618-8731-55A77270FD79}"/>
              </a:ext>
            </a:extLst>
          </p:cNvPr>
          <p:cNvSpPr>
            <a:spLocks noGrp="1"/>
          </p:cNvSpPr>
          <p:nvPr>
            <p:ph idx="1"/>
          </p:nvPr>
        </p:nvSpPr>
        <p:spPr>
          <a:xfrm>
            <a:off x="6555441" y="1170432"/>
            <a:ext cx="5002187" cy="5138920"/>
          </a:xfrm>
        </p:spPr>
        <p:txBody>
          <a:bodyPr anchor="ctr">
            <a:normAutofit/>
          </a:bodyPr>
          <a:lstStyle/>
          <a:p>
            <a:pPr marL="0" indent="0">
              <a:buNone/>
            </a:pPr>
            <a:r>
              <a:rPr lang="en-US" sz="1800" dirty="0">
                <a:solidFill>
                  <a:schemeClr val="tx2"/>
                </a:solidFill>
              </a:rPr>
              <a:t>The development, maintenance, or usage of systems – particularly computer systems, software, and networks – for storing, retrieving, and transmitting information is referred to as information technology. Computer networking is the process of electrically connecting two or more computing devices in order to share data via data links.</a:t>
            </a:r>
          </a:p>
        </p:txBody>
      </p:sp>
      <p:cxnSp>
        <p:nvCxnSpPr>
          <p:cNvPr id="14" name="Straight Connector 13">
            <a:extLst>
              <a:ext uri="{FF2B5EF4-FFF2-40B4-BE49-F238E27FC236}">
                <a16:creationId xmlns:a16="http://schemas.microsoft.com/office/drawing/2014/main" id="{C3994C9B-C550-4E20-89C5-83F12CB5A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16AE491-4898-437E-9E32-86A2F19209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17F55C76-861C-49BA-925A-099CA01184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94BE9A-C1C3-41FE-B2E9-6DBE5EBA2E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16143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66348D-5E23-404C-A495-618E4EAA8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25EE0A-A779-481E-A750-AD22CD1A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899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8B9AA-63E4-448E-AC47-01ACF5993673}"/>
              </a:ext>
            </a:extLst>
          </p:cNvPr>
          <p:cNvSpPr>
            <a:spLocks noGrp="1"/>
          </p:cNvSpPr>
          <p:nvPr>
            <p:ph type="title"/>
          </p:nvPr>
        </p:nvSpPr>
        <p:spPr>
          <a:xfrm>
            <a:off x="732567" y="1275389"/>
            <a:ext cx="10273849" cy="1886912"/>
          </a:xfrm>
        </p:spPr>
        <p:txBody>
          <a:bodyPr vert="horz" lIns="91440" tIns="45720" rIns="91440" bIns="45720" rtlCol="0" anchor="b">
            <a:normAutofit/>
          </a:bodyPr>
          <a:lstStyle/>
          <a:p>
            <a:r>
              <a:rPr lang="en-US" kern="1200" dirty="0">
                <a:solidFill>
                  <a:schemeClr val="tx2"/>
                </a:solidFill>
                <a:latin typeface="+mj-lt"/>
                <a:ea typeface="+mj-ea"/>
                <a:cs typeface="+mj-cs"/>
              </a:rPr>
              <a:t>Module 2: IPv4 and IPv6 Addressing</a:t>
            </a:r>
          </a:p>
        </p:txBody>
      </p:sp>
      <p:sp>
        <p:nvSpPr>
          <p:cNvPr id="3" name="Content Placeholder 2">
            <a:extLst>
              <a:ext uri="{FF2B5EF4-FFF2-40B4-BE49-F238E27FC236}">
                <a16:creationId xmlns:a16="http://schemas.microsoft.com/office/drawing/2014/main" id="{780DAF41-9134-489E-8EAF-F4DF357E576B}"/>
              </a:ext>
            </a:extLst>
          </p:cNvPr>
          <p:cNvSpPr>
            <a:spLocks noGrp="1"/>
          </p:cNvSpPr>
          <p:nvPr>
            <p:ph idx="1"/>
          </p:nvPr>
        </p:nvSpPr>
        <p:spPr>
          <a:xfrm>
            <a:off x="988063" y="3675020"/>
            <a:ext cx="8687659" cy="2105766"/>
          </a:xfrm>
        </p:spPr>
        <p:txBody>
          <a:bodyPr vert="horz" lIns="91440" tIns="45720" rIns="91440" bIns="45720" rtlCol="0" anchor="t">
            <a:normAutofit/>
          </a:bodyPr>
          <a:lstStyle/>
          <a:p>
            <a:pPr marL="0" indent="0">
              <a:buNone/>
            </a:pPr>
            <a:r>
              <a:rPr lang="en-US" sz="2200" kern="1200" dirty="0">
                <a:solidFill>
                  <a:schemeClr val="tx2"/>
                </a:solidFill>
                <a:latin typeface="+mn-lt"/>
                <a:ea typeface="+mn-ea"/>
                <a:cs typeface="+mn-cs"/>
              </a:rPr>
              <a:t>In this module</a:t>
            </a:r>
            <a:r>
              <a:rPr lang="en-US" sz="2200" dirty="0">
                <a:solidFill>
                  <a:schemeClr val="tx2"/>
                </a:solidFill>
              </a:rPr>
              <a:t>, we operate a network, utilizing both IPv4 and IPv6 addressing schemes. The travel router will be assigned both an IPv4 and an IPv6 address.</a:t>
            </a:r>
            <a:endParaRPr lang="en-US" sz="2200" kern="1200" dirty="0">
              <a:solidFill>
                <a:schemeClr val="tx2"/>
              </a:solidFill>
              <a:latin typeface="+mn-lt"/>
              <a:ea typeface="+mn-ea"/>
              <a:cs typeface="+mn-cs"/>
            </a:endParaRPr>
          </a:p>
        </p:txBody>
      </p:sp>
      <p:cxnSp>
        <p:nvCxnSpPr>
          <p:cNvPr id="12" name="Straight Connector 11">
            <a:extLst>
              <a:ext uri="{FF2B5EF4-FFF2-40B4-BE49-F238E27FC236}">
                <a16:creationId xmlns:a16="http://schemas.microsoft.com/office/drawing/2014/main" id="{4AA7D802-E5E6-4ADF-8667-4B851036A9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193B42-FCA7-403A-B854-1644AE6739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E971DC-609B-418C-9DDA-BA8D6DF36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8B59CA3D-3E43-41CD-8013-21AAFEEBD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ABBB0-0BA1-4721-B2C1-E311BA9894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51197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41E0D3-E4A0-462D-9267-835673FD5833}"/>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202169" y="1111799"/>
            <a:ext cx="8695871" cy="4634402"/>
          </a:xfrm>
          <a:prstGeom prst="rect">
            <a:avLst/>
          </a:prstGeom>
          <a:ln>
            <a:noFill/>
          </a:ln>
          <a:effectLst>
            <a:outerShdw blurRad="190500" algn="tl" rotWithShape="0">
              <a:srgbClr val="000000">
                <a:alpha val="70000"/>
              </a:srgbClr>
            </a:outerShdw>
          </a:effectLst>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35589" y="2968157"/>
            <a:ext cx="2310312" cy="175188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includes the following:</a:t>
            </a:r>
          </a:p>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IPv4 address</a:t>
            </a:r>
          </a:p>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IPv4 </a:t>
            </a:r>
            <a:r>
              <a:rPr kumimoji="0" lang="en-US" sz="2000" b="0" i="0" u="none" strike="noStrike" kern="1200" cap="none" spc="0" normalizeH="0" baseline="0" noProof="0" dirty="0" err="1">
                <a:ln>
                  <a:noFill/>
                </a:ln>
                <a:solidFill>
                  <a:schemeClr val="bg1"/>
                </a:solidFill>
                <a:effectLst/>
                <a:uLnTx/>
                <a:uFillTx/>
                <a:latin typeface="Calibri"/>
                <a:ea typeface="+mn-ea"/>
                <a:cs typeface="+mn-cs"/>
              </a:rPr>
              <a:t>netmask</a:t>
            </a:r>
            <a:endParaRPr kumimoji="0" lang="en-US" sz="2000" b="0" i="0" u="none" strike="noStrike" kern="1200" cap="none" spc="0" normalizeH="0" baseline="0" noProof="0" dirty="0">
              <a:ln>
                <a:noFill/>
              </a:ln>
              <a:solidFill>
                <a:schemeClr val="bg1"/>
              </a:solidFill>
              <a:effectLst/>
              <a:uLnTx/>
              <a:uFillTx/>
              <a:latin typeface="Calibri"/>
              <a:ea typeface="+mn-ea"/>
              <a:cs typeface="+mn-cs"/>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612301" y="655983"/>
            <a:ext cx="2133600" cy="2133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IPv4 Address Assignment of the Travel Router</a:t>
            </a:r>
          </a:p>
        </p:txBody>
      </p:sp>
      <p:cxnSp>
        <p:nvCxnSpPr>
          <p:cNvPr id="8" name="Straight Arrow Connector 7">
            <a:extLst>
              <a:ext uri="{FF2B5EF4-FFF2-40B4-BE49-F238E27FC236}">
                <a16:creationId xmlns:a16="http://schemas.microsoft.com/office/drawing/2014/main" id="{2D6E2B5F-1BEF-4FE1-AA6D-F8FF9DF89D85}"/>
              </a:ext>
            </a:extLst>
          </p:cNvPr>
          <p:cNvCxnSpPr>
            <a:cxnSpLocks/>
          </p:cNvCxnSpPr>
          <p:nvPr/>
        </p:nvCxnSpPr>
        <p:spPr>
          <a:xfrm>
            <a:off x="4505739" y="4243681"/>
            <a:ext cx="583096" cy="0"/>
          </a:xfrm>
          <a:prstGeom prst="straightConnector1">
            <a:avLst/>
          </a:prstGeom>
          <a:ln w="38100">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E1FA09B-BFDB-41BF-B4C1-1CFFA2C56769}"/>
              </a:ext>
            </a:extLst>
          </p:cNvPr>
          <p:cNvPicPr>
            <a:picLocks noChangeAspect="1"/>
          </p:cNvPicPr>
          <p:nvPr/>
        </p:nvPicPr>
        <p:blipFill>
          <a:blip r:embed="rId6"/>
          <a:stretch>
            <a:fillRect/>
          </a:stretch>
        </p:blipFill>
        <p:spPr>
          <a:xfrm>
            <a:off x="4397964" y="4390827"/>
            <a:ext cx="798645" cy="3292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F1DF34B1-55A4-469D-8506-D2C289FE41F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63530" y="1139045"/>
            <a:ext cx="8866200" cy="4731668"/>
          </a:xfrm>
          <a:prstGeom prst="rect">
            <a:avLst/>
          </a:prstGeom>
          <a:ln>
            <a:noFill/>
          </a:ln>
          <a:effectLst>
            <a:outerShdw blurRad="190500" algn="tl" rotWithShape="0">
              <a:srgbClr val="000000">
                <a:alpha val="70000"/>
              </a:srgbClr>
            </a:outerShdw>
          </a:effectLst>
        </p:spPr>
      </p:pic>
      <p:sp>
        <p:nvSpPr>
          <p:cNvPr id="4" name="Title 1">
            <a:extLst>
              <a:ext uri="{FF2B5EF4-FFF2-40B4-BE49-F238E27FC236}">
                <a16:creationId xmlns:a16="http://schemas.microsoft.com/office/drawing/2014/main" id="{12570DED-E942-4274-A5C5-61D0403EDC64}"/>
              </a:ext>
            </a:extLst>
          </p:cNvPr>
          <p:cNvSpPr txBox="1">
            <a:spLocks/>
          </p:cNvSpPr>
          <p:nvPr/>
        </p:nvSpPr>
        <p:spPr>
          <a:xfrm>
            <a:off x="456232" y="762001"/>
            <a:ext cx="2133600" cy="2133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IPv6 Address Assignment of the Travel Router</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6232" y="2895601"/>
            <a:ext cx="2133600" cy="14477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includes:</a:t>
            </a:r>
          </a:p>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IPv6 address</a:t>
            </a:r>
          </a:p>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IPv6 prefix</a:t>
            </a:r>
          </a:p>
        </p:txBody>
      </p:sp>
      <p:sp>
        <p:nvSpPr>
          <p:cNvPr id="7" name="Rectangle 6">
            <a:extLst>
              <a:ext uri="{FF2B5EF4-FFF2-40B4-BE49-F238E27FC236}">
                <a16:creationId xmlns:a16="http://schemas.microsoft.com/office/drawing/2014/main" id="{8A86FC0C-672A-4B17-BF5B-DC93AB30326C}"/>
              </a:ext>
            </a:extLst>
          </p:cNvPr>
          <p:cNvSpPr/>
          <p:nvPr/>
        </p:nvSpPr>
        <p:spPr>
          <a:xfrm>
            <a:off x="5751443" y="3710609"/>
            <a:ext cx="1205948" cy="291547"/>
          </a:xfrm>
          <a:prstGeom prst="rect">
            <a:avLst/>
          </a:prstGeom>
          <a:noFill/>
          <a:ln w="38100">
            <a:solidFill>
              <a:schemeClr val="tx2">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432422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A27089E4-C4B8-47AC-BDA4-294EFA7CB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9E5BA3B-DFB7-42AD-8C73-EA5578FC54CD}"/>
              </a:ext>
            </a:extLst>
          </p:cNvPr>
          <p:cNvSpPr>
            <a:spLocks noGrp="1"/>
          </p:cNvSpPr>
          <p:nvPr>
            <p:ph type="title"/>
          </p:nvPr>
        </p:nvSpPr>
        <p:spPr>
          <a:xfrm>
            <a:off x="731520" y="1254408"/>
            <a:ext cx="6092859" cy="2450817"/>
          </a:xfrm>
        </p:spPr>
        <p:txBody>
          <a:bodyPr anchor="b">
            <a:normAutofit/>
          </a:bodyPr>
          <a:lstStyle/>
          <a:p>
            <a:r>
              <a:rPr lang="en-US" dirty="0">
                <a:solidFill>
                  <a:schemeClr val="tx2"/>
                </a:solidFill>
              </a:rPr>
              <a:t>What was learned in this module…</a:t>
            </a:r>
          </a:p>
        </p:txBody>
      </p:sp>
      <p:sp>
        <p:nvSpPr>
          <p:cNvPr id="23" name="Rectangle 11">
            <a:extLst>
              <a:ext uri="{FF2B5EF4-FFF2-40B4-BE49-F238E27FC236}">
                <a16:creationId xmlns:a16="http://schemas.microsoft.com/office/drawing/2014/main" id="{9BAFF925-4C7C-4B71-96F4-8FA90681B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23803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3">
            <a:extLst>
              <a:ext uri="{FF2B5EF4-FFF2-40B4-BE49-F238E27FC236}">
                <a16:creationId xmlns:a16="http://schemas.microsoft.com/office/drawing/2014/main" id="{E653C820-2172-42C6-B50F-FD47A634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351C081-C228-43C8-A80A-BC67B5FD94DC}"/>
              </a:ext>
            </a:extLst>
          </p:cNvPr>
          <p:cNvSpPr>
            <a:spLocks noGrp="1"/>
          </p:cNvSpPr>
          <p:nvPr>
            <p:ph idx="1"/>
          </p:nvPr>
        </p:nvSpPr>
        <p:spPr>
          <a:xfrm>
            <a:off x="731520" y="4069080"/>
            <a:ext cx="6082281" cy="2042605"/>
          </a:xfrm>
        </p:spPr>
        <p:txBody>
          <a:bodyPr anchor="t">
            <a:normAutofit/>
          </a:bodyPr>
          <a:lstStyle/>
          <a:p>
            <a:r>
              <a:rPr lang="en-US" sz="2000" dirty="0">
                <a:solidFill>
                  <a:schemeClr val="tx2"/>
                </a:solidFill>
              </a:rPr>
              <a:t>Configuring the settings within the travel router.</a:t>
            </a:r>
          </a:p>
          <a:p>
            <a:r>
              <a:rPr lang="en-US" sz="2000" dirty="0">
                <a:solidFill>
                  <a:schemeClr val="tx2"/>
                </a:solidFill>
              </a:rPr>
              <a:t>Identifying IP addresses and what they are utilized for. </a:t>
            </a:r>
          </a:p>
          <a:p>
            <a:r>
              <a:rPr lang="en-US" sz="2000" dirty="0">
                <a:solidFill>
                  <a:schemeClr val="tx2"/>
                </a:solidFill>
              </a:rPr>
              <a:t> Learning about the interfaces and how they can be used.</a:t>
            </a:r>
          </a:p>
        </p:txBody>
      </p:sp>
      <p:cxnSp>
        <p:nvCxnSpPr>
          <p:cNvPr id="25" name="Straight Connector 15">
            <a:extLst>
              <a:ext uri="{FF2B5EF4-FFF2-40B4-BE49-F238E27FC236}">
                <a16:creationId xmlns:a16="http://schemas.microsoft.com/office/drawing/2014/main" id="{6FC534FC-C775-4490-AC5A-26BD39750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6" name="Group 17">
            <a:extLst>
              <a:ext uri="{FF2B5EF4-FFF2-40B4-BE49-F238E27FC236}">
                <a16:creationId xmlns:a16="http://schemas.microsoft.com/office/drawing/2014/main" id="{4BC3ACAC-BA31-4E67-A233-03EF1A10CF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9" name="Straight Connector 18">
              <a:extLst>
                <a:ext uri="{FF2B5EF4-FFF2-40B4-BE49-F238E27FC236}">
                  <a16:creationId xmlns:a16="http://schemas.microsoft.com/office/drawing/2014/main" id="{B15509C2-092A-4956-8523-79AEC9F4FB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4B9204-F74D-4578-8B3C-3DDC87E86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434420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9566348D-5E23-404C-A495-618E4EAA8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1525EE0A-A779-481E-A750-AD22CD1A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899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A1B68-37BF-4E9C-A449-6D9C43233CFE}"/>
              </a:ext>
            </a:extLst>
          </p:cNvPr>
          <p:cNvSpPr>
            <a:spLocks noGrp="1"/>
          </p:cNvSpPr>
          <p:nvPr>
            <p:ph type="title"/>
          </p:nvPr>
        </p:nvSpPr>
        <p:spPr>
          <a:xfrm>
            <a:off x="732567" y="1275389"/>
            <a:ext cx="10273849" cy="1886912"/>
          </a:xfrm>
        </p:spPr>
        <p:txBody>
          <a:bodyPr vert="horz" lIns="91440" tIns="45720" rIns="91440" bIns="45720" rtlCol="0" anchor="b">
            <a:normAutofit/>
          </a:bodyPr>
          <a:lstStyle/>
          <a:p>
            <a:r>
              <a:rPr lang="en-US" kern="1200" dirty="0">
                <a:solidFill>
                  <a:schemeClr val="tx2"/>
                </a:solidFill>
                <a:latin typeface="+mj-lt"/>
                <a:ea typeface="+mj-ea"/>
                <a:cs typeface="+mj-cs"/>
              </a:rPr>
              <a:t>Module 3: Virtual Machine (VM) Dynamic IP Assignment</a:t>
            </a:r>
          </a:p>
        </p:txBody>
      </p:sp>
      <p:sp>
        <p:nvSpPr>
          <p:cNvPr id="3" name="Content Placeholder 2">
            <a:extLst>
              <a:ext uri="{FF2B5EF4-FFF2-40B4-BE49-F238E27FC236}">
                <a16:creationId xmlns:a16="http://schemas.microsoft.com/office/drawing/2014/main" id="{6A70D16B-65A2-45E5-88BC-C79392385FC8}"/>
              </a:ext>
            </a:extLst>
          </p:cNvPr>
          <p:cNvSpPr>
            <a:spLocks noGrp="1"/>
          </p:cNvSpPr>
          <p:nvPr>
            <p:ph idx="1"/>
          </p:nvPr>
        </p:nvSpPr>
        <p:spPr>
          <a:xfrm>
            <a:off x="1031516" y="4295034"/>
            <a:ext cx="8687659" cy="2105766"/>
          </a:xfrm>
        </p:spPr>
        <p:txBody>
          <a:bodyPr vert="horz" lIns="91440" tIns="45720" rIns="91440" bIns="45720" rtlCol="0" anchor="t">
            <a:normAutofit/>
          </a:bodyPr>
          <a:lstStyle/>
          <a:p>
            <a:pPr marL="0" indent="0">
              <a:buNone/>
            </a:pPr>
            <a:r>
              <a:rPr lang="en-US" sz="2200" kern="1200" dirty="0">
                <a:solidFill>
                  <a:schemeClr val="tx2"/>
                </a:solidFill>
                <a:latin typeface="+mn-lt"/>
                <a:ea typeface="+mn-ea"/>
                <a:cs typeface="+mn-cs"/>
              </a:rPr>
              <a:t>In this module, we had to configure the VMware environment that supports bridging so that the Ubuntu VM could connect to the LAN interface of the travel router via the host computer's NIC. The host computer and (guest) Ubuntu VM will then get IP settings from the travel router dynamically.</a:t>
            </a:r>
          </a:p>
        </p:txBody>
      </p:sp>
      <p:cxnSp>
        <p:nvCxnSpPr>
          <p:cNvPr id="22" name="Straight Connector 11">
            <a:extLst>
              <a:ext uri="{FF2B5EF4-FFF2-40B4-BE49-F238E27FC236}">
                <a16:creationId xmlns:a16="http://schemas.microsoft.com/office/drawing/2014/main" id="{4AA7D802-E5E6-4ADF-8667-4B851036A9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13">
            <a:extLst>
              <a:ext uri="{FF2B5EF4-FFF2-40B4-BE49-F238E27FC236}">
                <a16:creationId xmlns:a16="http://schemas.microsoft.com/office/drawing/2014/main" id="{D0193B42-FCA7-403A-B854-1644AE6739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15">
            <a:extLst>
              <a:ext uri="{FF2B5EF4-FFF2-40B4-BE49-F238E27FC236}">
                <a16:creationId xmlns:a16="http://schemas.microsoft.com/office/drawing/2014/main" id="{72E971DC-609B-418C-9DDA-BA8D6DF36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8B59CA3D-3E43-41CD-8013-21AAFEEBD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ABBB0-0BA1-4721-B2C1-E311BA9894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7152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A087B2-4A28-4BF6-B029-49921B71584D}"/>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230658" y="484821"/>
            <a:ext cx="6198803" cy="6040758"/>
          </a:xfrm>
          <a:prstGeom prst="rect">
            <a:avLst/>
          </a:prstGeom>
          <a:ln>
            <a:noFill/>
          </a:ln>
          <a:effectLst>
            <a:outerShdw blurRad="190500" algn="tl" rotWithShape="0">
              <a:srgbClr val="000000">
                <a:alpha val="70000"/>
              </a:srgbClr>
            </a:outerShdw>
          </a:effectLst>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409700" y="2133600"/>
            <a:ext cx="1790700" cy="2743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This screenshot shows the host computer network adaptor we want to automatically bridge.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066800" y="762001"/>
            <a:ext cx="21336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j-ea"/>
                <a:cs typeface="+mj-cs"/>
              </a:rPr>
              <a:t>VM Bridging Settings</a:t>
            </a:r>
          </a:p>
        </p:txBody>
      </p:sp>
    </p:spTree>
    <p:extLst>
      <p:ext uri="{BB962C8B-B14F-4D97-AF65-F5344CB8AC3E}">
        <p14:creationId xmlns:p14="http://schemas.microsoft.com/office/powerpoint/2010/main" val="37836706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2830</TotalTime>
  <Words>1016</Words>
  <Application>Microsoft Office PowerPoint</Application>
  <PresentationFormat>Widescreen</PresentationFormat>
  <Paragraphs>121</Paragraphs>
  <Slides>29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Calibri Light</vt:lpstr>
      <vt:lpstr>Office Theme</vt:lpstr>
      <vt:lpstr>1_Office Theme</vt:lpstr>
      <vt:lpstr>Fundamentals of Information Technology and Networking Portfolio</vt:lpstr>
      <vt:lpstr>This Portfolio Contains:</vt:lpstr>
      <vt:lpstr>Introduction: What is Information Technology and Networking?</vt:lpstr>
      <vt:lpstr>Module 2: IPv4 and IPv6 Addressing</vt:lpstr>
      <vt:lpstr>PowerPoint Presentation</vt:lpstr>
      <vt:lpstr>PowerPoint Presentation</vt:lpstr>
      <vt:lpstr>What was learned in this module…</vt:lpstr>
      <vt:lpstr>Module 3: Virtual Machine (VM) Dynamic IP Assignment</vt:lpstr>
      <vt:lpstr>PowerPoint Presentation</vt:lpstr>
      <vt:lpstr>PowerPoint Presentation</vt:lpstr>
      <vt:lpstr>PowerPoint Presentation</vt:lpstr>
      <vt:lpstr>What was learned in this module…</vt:lpstr>
      <vt:lpstr>Module 4: Connectivity Test and Visio Network Diagram</vt:lpstr>
      <vt:lpstr>PowerPoint Presentation</vt:lpstr>
      <vt:lpstr>PowerPoint Presentation</vt:lpstr>
      <vt:lpstr>PowerPoint Presentation</vt:lpstr>
      <vt:lpstr>What was learned in this module…</vt:lpstr>
      <vt:lpstr>Module 5: IP Subnetting and Loopback Interfaces</vt:lpstr>
      <vt:lpstr>PowerPoint Presentation</vt:lpstr>
      <vt:lpstr>PowerPoint Presentation</vt:lpstr>
      <vt:lpstr>PowerPoint Presentation</vt:lpstr>
      <vt:lpstr>What was learned in this module…</vt:lpstr>
      <vt:lpstr>Module 6: WLAN Implementation</vt:lpstr>
      <vt:lpstr>PowerPoint Presentation</vt:lpstr>
      <vt:lpstr>PowerPoint Presentation</vt:lpstr>
      <vt:lpstr>PowerPoint Presentation</vt:lpstr>
      <vt:lpstr>What was learned in this module…</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Information Technology and Networking Portfolio</dc:title>
  <dc:creator>Blanche Perez</dc:creator>
  <cp:lastModifiedBy>Blanche Perez</cp:lastModifiedBy>
  <cp:revision>46</cp:revision>
  <dcterms:created xsi:type="dcterms:W3CDTF">2021-06-25T17:33:05Z</dcterms:created>
  <dcterms:modified xsi:type="dcterms:W3CDTF">2021-06-27T16:43:29Z</dcterms:modified>
</cp:coreProperties>
</file>