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6" r:id="rId1"/>
  </p:sldMasterIdLst>
  <p:notesMasterIdLst>
    <p:notesMasterId r:id="rId31"/>
  </p:notesMasterIdLst>
  <p:sldIdLst>
    <p:sldId id="256" r:id="rId2"/>
    <p:sldId id="257" r:id="rId3"/>
    <p:sldId id="258" r:id="rId4"/>
    <p:sldId id="259" r:id="rId5"/>
    <p:sldId id="260" r:id="rId6"/>
    <p:sldId id="262" r:id="rId7"/>
    <p:sldId id="263" r:id="rId8"/>
    <p:sldId id="264" r:id="rId9"/>
    <p:sldId id="265" r:id="rId10"/>
    <p:sldId id="266" r:id="rId11"/>
    <p:sldId id="261"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5D5D"/>
    <a:srgbClr val="FF00FF"/>
    <a:srgbClr val="C0C0C0"/>
    <a:srgbClr val="00FFFF"/>
    <a:srgbClr val="9D3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p:scale>
          <a:sx n="70" d="100"/>
          <a:sy n="70" d="100"/>
        </p:scale>
        <p:origin x="73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7A220-87B3-42CD-862B-53D34E6AC02E}" type="datetimeFigureOut">
              <a:rPr lang="en-US" smtClean="0"/>
              <a:t>4/24/2021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CACE-2595-45F6-B29B-C1214F84D539}" type="slidenum">
              <a:rPr lang="en-US" smtClean="0"/>
              <a:t>‹#›</a:t>
            </a:fld>
            <a:endParaRPr lang="en-US"/>
          </a:p>
        </p:txBody>
      </p:sp>
    </p:spTree>
    <p:extLst>
      <p:ext uri="{BB962C8B-B14F-4D97-AF65-F5344CB8AC3E}">
        <p14:creationId xmlns:p14="http://schemas.microsoft.com/office/powerpoint/2010/main" val="205212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4/23/2021</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4239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4/23/2021</a:t>
            </a:fld>
            <a:endParaRPr lang="en-US" dirty="0"/>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87908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4/23/2021</a:t>
            </a:fld>
            <a:endParaRPr lang="en-US" dirty="0"/>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99356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4/23/2021</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204143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4/23/2021</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389125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4/23/2021</a:t>
            </a:fld>
            <a:endParaRPr lang="en-US" dirty="0"/>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221227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4/23/2021</a:t>
            </a:fld>
            <a:endParaRPr lang="en-US" dirty="0"/>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79931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4/23/2021</a:t>
            </a:fld>
            <a:endParaRPr lang="en-US" dirty="0"/>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311086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4/23/2021</a:t>
            </a:fld>
            <a:endParaRPr lang="en-US" dirty="0"/>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77719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4/23/2021</a:t>
            </a:fld>
            <a:endParaRPr lang="en-US" dirty="0"/>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79528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4/23/2021</a:t>
            </a:fld>
            <a:endParaRPr lang="en-US" dirty="0"/>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79596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4/23/2021</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95313802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89" r:id="rId6"/>
    <p:sldLayoutId id="2147483885" r:id="rId7"/>
    <p:sldLayoutId id="2147483886" r:id="rId8"/>
    <p:sldLayoutId id="2147483887" r:id="rId9"/>
    <p:sldLayoutId id="2147483888" r:id="rId10"/>
    <p:sldLayoutId id="2147483890"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81">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83">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7B520A-E8FC-4512-9F5D-033C3CF2C092}"/>
              </a:ext>
            </a:extLst>
          </p:cNvPr>
          <p:cNvSpPr>
            <a:spLocks noGrp="1"/>
          </p:cNvSpPr>
          <p:nvPr>
            <p:ph type="ctrTitle"/>
          </p:nvPr>
        </p:nvSpPr>
        <p:spPr>
          <a:xfrm>
            <a:off x="847726" y="579694"/>
            <a:ext cx="3910046" cy="2930269"/>
          </a:xfrm>
        </p:spPr>
        <p:txBody>
          <a:bodyPr>
            <a:normAutofit/>
          </a:bodyPr>
          <a:lstStyle/>
          <a:p>
            <a:pPr>
              <a:lnSpc>
                <a:spcPct val="90000"/>
              </a:lnSpc>
            </a:pPr>
            <a:r>
              <a:rPr lang="en-US" sz="4800" dirty="0">
                <a:latin typeface="Calibri" panose="020F0502020204030204" pitchFamily="34" charset="0"/>
                <a:cs typeface="Calibri" panose="020F0502020204030204" pitchFamily="34" charset="0"/>
              </a:rPr>
              <a:t>Introduction to Digital Devices Portfolio</a:t>
            </a:r>
          </a:p>
        </p:txBody>
      </p:sp>
      <p:sp>
        <p:nvSpPr>
          <p:cNvPr id="3" name="Subtitle 2">
            <a:extLst>
              <a:ext uri="{FF2B5EF4-FFF2-40B4-BE49-F238E27FC236}">
                <a16:creationId xmlns:a16="http://schemas.microsoft.com/office/drawing/2014/main" id="{36E51848-2399-4736-A873-2EC04D0437F0}"/>
              </a:ext>
            </a:extLst>
          </p:cNvPr>
          <p:cNvSpPr>
            <a:spLocks noGrp="1"/>
          </p:cNvSpPr>
          <p:nvPr>
            <p:ph type="subTitle" idx="1"/>
          </p:nvPr>
        </p:nvSpPr>
        <p:spPr>
          <a:xfrm>
            <a:off x="847726" y="3602038"/>
            <a:ext cx="3910046" cy="2666800"/>
          </a:xfrm>
        </p:spPr>
        <p:txBody>
          <a:bodyPr>
            <a:normAutofit/>
          </a:bodyPr>
          <a:lstStyle/>
          <a:p>
            <a:r>
              <a:rPr lang="en-US" sz="1800" dirty="0">
                <a:latin typeface="Calibri" panose="020F0502020204030204" pitchFamily="34" charset="0"/>
                <a:cs typeface="Calibri" panose="020F0502020204030204" pitchFamily="34" charset="0"/>
              </a:rPr>
              <a:t>Blanche Perez</a:t>
            </a:r>
          </a:p>
          <a:p>
            <a:r>
              <a:rPr lang="en-US" sz="1800" dirty="0">
                <a:latin typeface="Calibri" panose="020F0502020204030204" pitchFamily="34" charset="0"/>
                <a:cs typeface="Calibri" panose="020F0502020204030204" pitchFamily="34" charset="0"/>
              </a:rPr>
              <a:t>DeVry University</a:t>
            </a:r>
          </a:p>
          <a:p>
            <a:r>
              <a:rPr lang="en-US" sz="1800" dirty="0">
                <a:latin typeface="Calibri" panose="020F0502020204030204" pitchFamily="34" charset="0"/>
                <a:cs typeface="Calibri" panose="020F0502020204030204" pitchFamily="34" charset="0"/>
              </a:rPr>
              <a:t>CEIS114</a:t>
            </a:r>
          </a:p>
        </p:txBody>
      </p:sp>
      <p:grpSp>
        <p:nvGrpSpPr>
          <p:cNvPr id="100" name="Group 85">
            <a:extLst>
              <a:ext uri="{FF2B5EF4-FFF2-40B4-BE49-F238E27FC236}">
                <a16:creationId xmlns:a16="http://schemas.microsoft.com/office/drawing/2014/main" id="{859EF20D-5821-4F54-BD14-AB7D16330F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101" name="Straight Connector 86">
              <a:extLst>
                <a:ext uri="{FF2B5EF4-FFF2-40B4-BE49-F238E27FC236}">
                  <a16:creationId xmlns:a16="http://schemas.microsoft.com/office/drawing/2014/main" id="{658C3964-BF34-4211-835A-24B827B779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8133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Straight Connector 87">
              <a:extLst>
                <a:ext uri="{FF2B5EF4-FFF2-40B4-BE49-F238E27FC236}">
                  <a16:creationId xmlns:a16="http://schemas.microsoft.com/office/drawing/2014/main" id="{4C498194-83A5-4CCE-AA0B-12C3FE68EE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76734"/>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Connector 88">
              <a:extLst>
                <a:ext uri="{FF2B5EF4-FFF2-40B4-BE49-F238E27FC236}">
                  <a16:creationId xmlns:a16="http://schemas.microsoft.com/office/drawing/2014/main" id="{6B125AC6-B711-4F7C-B0D2-8369A8D671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5171535" y="0"/>
              <a:ext cx="0"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89">
              <a:extLst>
                <a:ext uri="{FF2B5EF4-FFF2-40B4-BE49-F238E27FC236}">
                  <a16:creationId xmlns:a16="http://schemas.microsoft.com/office/drawing/2014/main" id="{7543B8FC-DC9A-4AC0-BF25-85AF5B494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4" name="Picture 3" descr="Circuit board background">
            <a:extLst>
              <a:ext uri="{FF2B5EF4-FFF2-40B4-BE49-F238E27FC236}">
                <a16:creationId xmlns:a16="http://schemas.microsoft.com/office/drawing/2014/main" id="{C10D37C5-62CC-44C2-B565-54930DADDD3D}"/>
              </a:ext>
            </a:extLst>
          </p:cNvPr>
          <p:cNvPicPr>
            <a:picLocks noChangeAspect="1"/>
          </p:cNvPicPr>
          <p:nvPr/>
        </p:nvPicPr>
        <p:blipFill rotWithShape="1">
          <a:blip r:embed="rId2"/>
          <a:srcRect r="26723"/>
          <a:stretch/>
        </p:blipFill>
        <p:spPr>
          <a:xfrm>
            <a:off x="5582586" y="913559"/>
            <a:ext cx="5543575" cy="5030881"/>
          </a:xfrm>
          <a:prstGeom prst="rect">
            <a:avLst/>
          </a:prstGeom>
        </p:spPr>
      </p:pic>
    </p:spTree>
    <p:extLst>
      <p:ext uri="{BB962C8B-B14F-4D97-AF65-F5344CB8AC3E}">
        <p14:creationId xmlns:p14="http://schemas.microsoft.com/office/powerpoint/2010/main" val="26835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sp useBgFill="1">
        <p:nvSpPr>
          <p:cNvPr id="26" name="Rectangle 25">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AE9469B-68BD-4DB2-80E3-ECEAF850EACD}"/>
              </a:ext>
            </a:extLst>
          </p:cNvPr>
          <p:cNvSpPr>
            <a:spLocks noGrp="1"/>
          </p:cNvSpPr>
          <p:nvPr>
            <p:ph type="title"/>
          </p:nvPr>
        </p:nvSpPr>
        <p:spPr>
          <a:xfrm>
            <a:off x="771967" y="1415688"/>
            <a:ext cx="6034433" cy="3014231"/>
          </a:xfrm>
        </p:spPr>
        <p:txBody>
          <a:bodyPr vert="horz" lIns="91440" tIns="45720" rIns="91440" bIns="45720" rtlCol="0" anchor="b">
            <a:normAutofit/>
          </a:bodyPr>
          <a:lstStyle/>
          <a:p>
            <a:pPr>
              <a:lnSpc>
                <a:spcPct val="90000"/>
              </a:lnSpc>
            </a:pPr>
            <a:r>
              <a:rPr lang="en-US" dirty="0">
                <a:latin typeface="Calibri" panose="020F0502020204030204" pitchFamily="34" charset="0"/>
                <a:cs typeface="Calibri" panose="020F0502020204030204" pitchFamily="34" charset="0"/>
              </a:rPr>
              <a:t>Module 3: Creating the Traffic Controller</a:t>
            </a:r>
            <a:br>
              <a:rPr lang="en-US" dirty="0">
                <a:latin typeface="Calibri" panose="020F0502020204030204" pitchFamily="34" charset="0"/>
                <a:cs typeface="Calibri" panose="020F0502020204030204" pitchFamily="34" charset="0"/>
              </a:rPr>
            </a:br>
            <a:br>
              <a:rPr lang="en-US" sz="4800" dirty="0"/>
            </a:br>
            <a:endParaRPr lang="en-US" sz="4800" dirty="0"/>
          </a:p>
        </p:txBody>
      </p:sp>
      <p:sp>
        <p:nvSpPr>
          <p:cNvPr id="3" name="Content Placeholder 2">
            <a:extLst>
              <a:ext uri="{FF2B5EF4-FFF2-40B4-BE49-F238E27FC236}">
                <a16:creationId xmlns:a16="http://schemas.microsoft.com/office/drawing/2014/main" id="{F334C3C1-DF12-4EF3-B1A1-3974A4A502C2}"/>
              </a:ext>
            </a:extLst>
          </p:cNvPr>
          <p:cNvSpPr>
            <a:spLocks noGrp="1"/>
          </p:cNvSpPr>
          <p:nvPr>
            <p:ph idx="1"/>
          </p:nvPr>
        </p:nvSpPr>
        <p:spPr>
          <a:xfrm>
            <a:off x="847725" y="3602038"/>
            <a:ext cx="6034433" cy="1655762"/>
          </a:xfrm>
        </p:spPr>
        <p:txBody>
          <a:bodyPr vert="horz" lIns="91440" tIns="45720" rIns="91440" bIns="45720" rtlCol="0">
            <a:normAutofit lnSpcReduction="10000"/>
          </a:bodyPr>
          <a:lstStyle/>
          <a:p>
            <a:pPr marL="0" indent="0">
              <a:buNone/>
            </a:pPr>
            <a:r>
              <a:rPr lang="en-US" sz="2000" dirty="0">
                <a:latin typeface="Calibri" panose="020F0502020204030204" pitchFamily="34" charset="0"/>
                <a:cs typeface="Calibri" panose="020F0502020204030204" pitchFamily="34" charset="0"/>
              </a:rPr>
              <a:t>In this module, this section of the project's goal is to run a program that simulates a traffic light controller. We had to start by controlling a single LED light, then progress to controlling three LEDs to simulate a single traffic light. </a:t>
            </a:r>
          </a:p>
        </p:txBody>
      </p:sp>
      <p:grpSp>
        <p:nvGrpSpPr>
          <p:cNvPr id="30" name="Group 29">
            <a:extLst>
              <a:ext uri="{FF2B5EF4-FFF2-40B4-BE49-F238E27FC236}">
                <a16:creationId xmlns:a16="http://schemas.microsoft.com/office/drawing/2014/main" id="{FC90EEE4-3D64-4239-BA3C-1F26DB520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2"/>
            <a:ext cx="4133553" cy="6864437"/>
            <a:chOff x="7433816" y="-6437"/>
            <a:chExt cx="4133553" cy="6864437"/>
          </a:xfrm>
        </p:grpSpPr>
        <p:cxnSp>
          <p:nvCxnSpPr>
            <p:cNvPr id="31" name="Straight Connector 30">
              <a:extLst>
                <a:ext uri="{FF2B5EF4-FFF2-40B4-BE49-F238E27FC236}">
                  <a16:creationId xmlns:a16="http://schemas.microsoft.com/office/drawing/2014/main" id="{8BCCBF4F-7562-4D0E-8E1E-9C4C9F1A03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7"/>
              <a:ext cx="0" cy="56953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5BB71257-AC16-4845-A044-15B9B3AA57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53567"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33" name="Straight Connector 32">
              <a:extLst>
                <a:ext uri="{FF2B5EF4-FFF2-40B4-BE49-F238E27FC236}">
                  <a16:creationId xmlns:a16="http://schemas.microsoft.com/office/drawing/2014/main" id="{1A2F9755-1611-41F4-997F-6EB934312F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3435437"/>
              <a:ext cx="3193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4199E6-8C28-4770-9ACC-1916BFF068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265716" y="3435437"/>
              <a:ext cx="30165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B6487F-8512-43C5-9D45-EA29CBB8B1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790E1-3096-4285-AF56-23562D7603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B75CF3-4EBC-4297-9B27-E56EAE587D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A49E5-7189-40AB-BD61-A648A80DC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5558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Picture of circuit with working LEDs</a:t>
            </a:r>
          </a:p>
        </p:txBody>
      </p:sp>
      <p:pic>
        <p:nvPicPr>
          <p:cNvPr id="5" name="Picture Placeholder 4">
            <a:extLst>
              <a:ext uri="{FF2B5EF4-FFF2-40B4-BE49-F238E27FC236}">
                <a16:creationId xmlns:a16="http://schemas.microsoft.com/office/drawing/2014/main" id="{66126D4C-09A6-48D7-B8DF-A84446948A29}"/>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p:blipFill>
        <p:spPr>
          <a:xfrm>
            <a:off x="6876530" y="731521"/>
            <a:ext cx="3825800" cy="5377732"/>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normAutofit lnSpcReduction="10000"/>
          </a:bodyPr>
          <a:lstStyle/>
          <a:p>
            <a:pPr lvl="0"/>
            <a:r>
              <a:rPr lang="en-US" dirty="0">
                <a:solidFill>
                  <a:schemeClr val="bg1"/>
                </a:solidFill>
                <a:highlight>
                  <a:srgbClr val="0000FF"/>
                </a:highlight>
                <a:latin typeface="Calibri" panose="020F0502020204030204" pitchFamily="34" charset="0"/>
                <a:cs typeface="Calibri" panose="020F0502020204030204" pitchFamily="34" charset="0"/>
              </a:rPr>
              <a:t>ESP 32 Board</a:t>
            </a:r>
          </a:p>
          <a:p>
            <a:pPr lvl="0"/>
            <a:r>
              <a:rPr lang="en-US" dirty="0">
                <a:latin typeface="Calibri" panose="020F0502020204030204" pitchFamily="34" charset="0"/>
                <a:cs typeface="Calibri" panose="020F0502020204030204" pitchFamily="34" charset="0"/>
              </a:rPr>
              <a:t>Colored LEDs: </a:t>
            </a:r>
            <a:r>
              <a:rPr lang="en-US" dirty="0">
                <a:highlight>
                  <a:srgbClr val="FF0000"/>
                </a:highlight>
                <a:latin typeface="Calibri" panose="020F0502020204030204" pitchFamily="34" charset="0"/>
                <a:cs typeface="Calibri" panose="020F0502020204030204" pitchFamily="34" charset="0"/>
              </a:rPr>
              <a:t>Red</a:t>
            </a:r>
            <a:r>
              <a:rPr lang="en-US" dirty="0">
                <a:latin typeface="Calibri" panose="020F0502020204030204" pitchFamily="34" charset="0"/>
                <a:cs typeface="Calibri" panose="020F0502020204030204" pitchFamily="34" charset="0"/>
              </a:rPr>
              <a:t>, </a:t>
            </a:r>
            <a:r>
              <a:rPr lang="en-US" dirty="0">
                <a:highlight>
                  <a:srgbClr val="FFFF00"/>
                </a:highlight>
                <a:latin typeface="Calibri" panose="020F0502020204030204" pitchFamily="34" charset="0"/>
                <a:cs typeface="Calibri" panose="020F0502020204030204" pitchFamily="34" charset="0"/>
              </a:rPr>
              <a:t>Yellow</a:t>
            </a:r>
            <a:r>
              <a:rPr lang="en-US" dirty="0">
                <a:latin typeface="Calibri" panose="020F0502020204030204" pitchFamily="34" charset="0"/>
                <a:cs typeface="Calibri" panose="020F0502020204030204" pitchFamily="34" charset="0"/>
              </a:rPr>
              <a:t> and </a:t>
            </a:r>
            <a:r>
              <a:rPr lang="en-US" dirty="0">
                <a:highlight>
                  <a:srgbClr val="00FF00"/>
                </a:highlight>
                <a:latin typeface="Calibri" panose="020F0502020204030204" pitchFamily="34" charset="0"/>
                <a:cs typeface="Calibri" panose="020F0502020204030204" pitchFamily="34" charset="0"/>
              </a:rPr>
              <a:t>Green</a:t>
            </a:r>
          </a:p>
          <a:p>
            <a:pPr lvl="0"/>
            <a:r>
              <a:rPr lang="en-US" dirty="0">
                <a:latin typeface="Calibri" panose="020F0502020204030204" pitchFamily="34" charset="0"/>
                <a:cs typeface="Calibri" panose="020F0502020204030204" pitchFamily="34" charset="0"/>
              </a:rPr>
              <a:t>220 Ohm Resistors (optional)</a:t>
            </a:r>
          </a:p>
          <a:p>
            <a:pPr lvl="0"/>
            <a:r>
              <a:rPr lang="en-US" dirty="0">
                <a:solidFill>
                  <a:schemeClr val="bg1"/>
                </a:solidFill>
                <a:highlight>
                  <a:srgbClr val="FF00FF"/>
                </a:highlight>
                <a:latin typeface="Calibri" panose="020F0502020204030204" pitchFamily="34" charset="0"/>
                <a:cs typeface="Calibri" panose="020F0502020204030204" pitchFamily="34" charset="0"/>
              </a:rPr>
              <a:t>Wires</a:t>
            </a:r>
          </a:p>
          <a:p>
            <a:pPr lvl="0"/>
            <a:r>
              <a:rPr lang="en-US" dirty="0">
                <a:highlight>
                  <a:srgbClr val="00FFFF"/>
                </a:highlight>
                <a:latin typeface="Calibri" panose="020F0502020204030204" pitchFamily="34" charset="0"/>
                <a:cs typeface="Calibri" panose="020F0502020204030204" pitchFamily="34" charset="0"/>
              </a:rPr>
              <a:t>Breadboard</a:t>
            </a:r>
          </a:p>
          <a:p>
            <a:endParaRPr lang="en-US" dirty="0"/>
          </a:p>
        </p:txBody>
      </p:sp>
      <p:cxnSp>
        <p:nvCxnSpPr>
          <p:cNvPr id="8" name="Straight Arrow Connector 7">
            <a:extLst>
              <a:ext uri="{FF2B5EF4-FFF2-40B4-BE49-F238E27FC236}">
                <a16:creationId xmlns:a16="http://schemas.microsoft.com/office/drawing/2014/main" id="{062F0016-DB68-487D-8832-4202AA3B0818}"/>
              </a:ext>
            </a:extLst>
          </p:cNvPr>
          <p:cNvCxnSpPr/>
          <p:nvPr/>
        </p:nvCxnSpPr>
        <p:spPr>
          <a:xfrm>
            <a:off x="9090991" y="3316244"/>
            <a:ext cx="0" cy="534194"/>
          </a:xfrm>
          <a:prstGeom prst="straightConnector1">
            <a:avLst/>
          </a:prstGeom>
          <a:ln w="571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34CBF14-2812-4038-96B9-C103C2AFC52A}"/>
              </a:ext>
            </a:extLst>
          </p:cNvPr>
          <p:cNvCxnSpPr>
            <a:cxnSpLocks/>
          </p:cNvCxnSpPr>
          <p:nvPr/>
        </p:nvCxnSpPr>
        <p:spPr>
          <a:xfrm flipH="1">
            <a:off x="7791605" y="3379371"/>
            <a:ext cx="132521" cy="471067"/>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124A29-3608-4D9B-95E2-5C5E7158B664}"/>
              </a:ext>
            </a:extLst>
          </p:cNvPr>
          <p:cNvCxnSpPr>
            <a:cxnSpLocks/>
          </p:cNvCxnSpPr>
          <p:nvPr/>
        </p:nvCxnSpPr>
        <p:spPr>
          <a:xfrm flipH="1">
            <a:off x="8255768" y="3539918"/>
            <a:ext cx="258416" cy="397566"/>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AE1DA1-0595-4A0F-BEAF-0BF545DC9DEB}"/>
              </a:ext>
            </a:extLst>
          </p:cNvPr>
          <p:cNvCxnSpPr>
            <a:cxnSpLocks/>
          </p:cNvCxnSpPr>
          <p:nvPr/>
        </p:nvCxnSpPr>
        <p:spPr>
          <a:xfrm flipH="1" flipV="1">
            <a:off x="8388553" y="4648993"/>
            <a:ext cx="430695" cy="145774"/>
          </a:xfrm>
          <a:prstGeom prst="straightConnector1">
            <a:avLst/>
          </a:prstGeom>
          <a:ln w="57150">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9AC3D7-6077-4B80-8FDD-AD4401A5B04C}"/>
              </a:ext>
            </a:extLst>
          </p:cNvPr>
          <p:cNvCxnSpPr>
            <a:cxnSpLocks/>
          </p:cNvCxnSpPr>
          <p:nvPr/>
        </p:nvCxnSpPr>
        <p:spPr>
          <a:xfrm flipH="1" flipV="1">
            <a:off x="8421756" y="1603514"/>
            <a:ext cx="404192" cy="260497"/>
          </a:xfrm>
          <a:prstGeom prst="straightConnector1">
            <a:avLst/>
          </a:prstGeom>
          <a:ln w="5715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DA39A3-4F5F-4474-9A09-60E19851B85B}"/>
              </a:ext>
            </a:extLst>
          </p:cNvPr>
          <p:cNvCxnSpPr>
            <a:cxnSpLocks/>
          </p:cNvCxnSpPr>
          <p:nvPr/>
        </p:nvCxnSpPr>
        <p:spPr>
          <a:xfrm flipH="1">
            <a:off x="9462053" y="2189921"/>
            <a:ext cx="371060" cy="248478"/>
          </a:xfrm>
          <a:prstGeom prst="straightConnector1">
            <a:avLst/>
          </a:prstGeom>
          <a:ln w="57150">
            <a:solidFill>
              <a:srgbClr val="00FF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495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fade">
                                      <p:cBhvr>
                                        <p:cTn id="62" dur="500"/>
                                        <p:tgtEl>
                                          <p:spTgt spid="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1319" y="731520"/>
            <a:ext cx="3932237" cy="2341564"/>
          </a:xfrm>
        </p:spPr>
        <p:txBody>
          <a:bodyPr>
            <a:normAutofit/>
          </a:bodyPr>
          <a:lstStyle/>
          <a:p>
            <a:r>
              <a:rPr lang="en-US" sz="3600" dirty="0">
                <a:latin typeface="Calibri" panose="020F0502020204030204" pitchFamily="34" charset="0"/>
                <a:cs typeface="Calibri" panose="020F0502020204030204" pitchFamily="34" charset="0"/>
              </a:rPr>
              <a:t>Screenshot of code in Arduino IDE</a:t>
            </a:r>
          </a:p>
        </p:txBody>
      </p:sp>
      <p:pic>
        <p:nvPicPr>
          <p:cNvPr id="5" name="Picture Placeholder 4" descr="Text&#10;&#10;Description automatically generated">
            <a:extLst>
              <a:ext uri="{FF2B5EF4-FFF2-40B4-BE49-F238E27FC236}">
                <a16:creationId xmlns:a16="http://schemas.microsoft.com/office/drawing/2014/main" id="{999EDAAE-89B5-49FE-967E-B77831779B4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571351" y="1205947"/>
            <a:ext cx="6949330" cy="4426227"/>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671320" y="3429000"/>
            <a:ext cx="3932237" cy="2439987"/>
          </a:xfrm>
        </p:spPr>
        <p:txBody>
          <a:bodyPr/>
          <a:lstStyle/>
          <a:p>
            <a:r>
              <a:rPr lang="en-US" dirty="0">
                <a:latin typeface="Calibri" panose="020F0502020204030204" pitchFamily="34" charset="0"/>
                <a:cs typeface="Calibri" panose="020F0502020204030204" pitchFamily="34" charset="0"/>
              </a:rPr>
              <a:t>Screenshot of </a:t>
            </a:r>
            <a:r>
              <a:rPr lang="en-US" dirty="0">
                <a:latin typeface="Calibri" panose="020F0502020204030204" pitchFamily="34" charset="0"/>
                <a:ea typeface="Times New Roman" panose="02020603050405020304" pitchFamily="18" charset="0"/>
                <a:cs typeface="Calibri" panose="020F0502020204030204" pitchFamily="34" charset="0"/>
              </a:rPr>
              <a:t>code in Arduino IDE showing </a:t>
            </a:r>
            <a:r>
              <a:rPr lang="en-US" b="1" dirty="0">
                <a:latin typeface="Calibri" panose="020F0502020204030204" pitchFamily="34" charset="0"/>
                <a:ea typeface="Times New Roman" panose="02020603050405020304" pitchFamily="18" charset="0"/>
                <a:cs typeface="Calibri" panose="020F0502020204030204" pitchFamily="34" charset="0"/>
              </a:rPr>
              <a:t>my</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b="1" dirty="0">
                <a:latin typeface="Calibri" panose="020F0502020204030204" pitchFamily="34" charset="0"/>
                <a:ea typeface="Times New Roman" panose="02020603050405020304" pitchFamily="18" charset="0"/>
                <a:cs typeface="Calibri" panose="020F0502020204030204" pitchFamily="34" charset="0"/>
              </a:rPr>
              <a:t>name in the comment.</a:t>
            </a:r>
            <a:endParaRPr lang="en-US" b="1" dirty="0">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EA19A044-B2A6-47C6-9764-1D7234B6961E}"/>
              </a:ext>
            </a:extLst>
          </p:cNvPr>
          <p:cNvCxnSpPr/>
          <p:nvPr/>
        </p:nvCxnSpPr>
        <p:spPr>
          <a:xfrm flipH="1">
            <a:off x="5570621" y="1913021"/>
            <a:ext cx="525379" cy="0"/>
          </a:xfrm>
          <a:prstGeom prst="straightConnector1">
            <a:avLst/>
          </a:prstGeom>
          <a:ln w="38100">
            <a:solidFill>
              <a:srgbClr val="9D342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32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67" name="Group 66">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8" name="Straight Connector 67">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3"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75" name="Group 74">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76" name="Straight Connector 75">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1"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useBgFill="1">
        <p:nvSpPr>
          <p:cNvPr id="83" name="Rectangle 82">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5" name="Rectangle 84">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6BF6B597-9EAC-469F-AC51-A0B568C49685}"/>
              </a:ext>
            </a:extLst>
          </p:cNvPr>
          <p:cNvSpPr>
            <a:spLocks noGrp="1"/>
          </p:cNvSpPr>
          <p:nvPr>
            <p:ph type="title"/>
          </p:nvPr>
        </p:nvSpPr>
        <p:spPr>
          <a:xfrm>
            <a:off x="847725" y="581337"/>
            <a:ext cx="6034433" cy="2928626"/>
          </a:xfrm>
        </p:spPr>
        <p:txBody>
          <a:bodyPr vert="horz" lIns="91440" tIns="45720" rIns="91440" bIns="45720" rtlCol="0" anchor="b">
            <a:normAutofit/>
          </a:bodyPr>
          <a:lstStyle/>
          <a:p>
            <a:r>
              <a:rPr lang="en-US" sz="5200" dirty="0">
                <a:latin typeface="Calibri" panose="020F0502020204030204" pitchFamily="34" charset="0"/>
                <a:cs typeface="Calibri" panose="020F0502020204030204" pitchFamily="34" charset="0"/>
              </a:rPr>
              <a:t>What was learned in this module…</a:t>
            </a:r>
          </a:p>
        </p:txBody>
      </p:sp>
      <p:grpSp>
        <p:nvGrpSpPr>
          <p:cNvPr id="87" name="Group 86">
            <a:extLst>
              <a:ext uri="{FF2B5EF4-FFF2-40B4-BE49-F238E27FC236}">
                <a16:creationId xmlns:a16="http://schemas.microsoft.com/office/drawing/2014/main" id="{40D0A8D9-CC62-47CD-9F1B-B05F0CD501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88" name="Freeform: Shape 87">
              <a:extLst>
                <a:ext uri="{FF2B5EF4-FFF2-40B4-BE49-F238E27FC236}">
                  <a16:creationId xmlns:a16="http://schemas.microsoft.com/office/drawing/2014/main" id="{DB1C30F1-49D0-4EF3-A9F8-4A8D6B23E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89" name="Straight Connector 88">
              <a:extLst>
                <a:ext uri="{FF2B5EF4-FFF2-40B4-BE49-F238E27FC236}">
                  <a16:creationId xmlns:a16="http://schemas.microsoft.com/office/drawing/2014/main" id="{D9396F07-C7A3-4214-965B-06034CDA8D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6F8A44-A948-4F50-BE39-869346EE16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3E52A7-87DE-4D95-B20F-A16D218CF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4006D-C387-4668-904B-4AA1846C16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2000F8-7F4E-45E1-BD3F-C97176AC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DFD702-E410-4BAA-9925-5F34D660E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922BF-85AE-4699-BB12-1B0D4FB53B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D8BC431-0F3C-4352-A8AA-FBAB4934BD3D}"/>
              </a:ext>
            </a:extLst>
          </p:cNvPr>
          <p:cNvSpPr txBox="1"/>
          <p:nvPr/>
        </p:nvSpPr>
        <p:spPr>
          <a:xfrm>
            <a:off x="847725" y="3996813"/>
            <a:ext cx="5821402"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Learning the functions of the code and how it processes data to that device.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dirty="0">
                <a:solidFill>
                  <a:prstClr val="white"/>
                </a:solidFill>
                <a:latin typeface="Calibri" panose="020F0502020204030204" pitchFamily="34" charset="0"/>
                <a:cs typeface="Calibri" panose="020F0502020204030204" pitchFamily="34" charset="0"/>
              </a:rPr>
              <a:t>Learning how to make the device work using the given code.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38820759"/>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sp useBgFill="1">
        <p:nvSpPr>
          <p:cNvPr id="26" name="Rectangle 25">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AE9469B-68BD-4DB2-80E3-ECEAF850EACD}"/>
              </a:ext>
            </a:extLst>
          </p:cNvPr>
          <p:cNvSpPr>
            <a:spLocks noGrp="1"/>
          </p:cNvSpPr>
          <p:nvPr>
            <p:ph type="title"/>
          </p:nvPr>
        </p:nvSpPr>
        <p:spPr>
          <a:xfrm>
            <a:off x="774279" y="1845057"/>
            <a:ext cx="6034433" cy="3014231"/>
          </a:xfrm>
        </p:spPr>
        <p:txBody>
          <a:bodyPr vert="horz" lIns="91440" tIns="45720" rIns="91440" bIns="45720" rtlCol="0" anchor="b">
            <a:normAutofit fontScale="90000"/>
          </a:bodyPr>
          <a:lstStyle/>
          <a:p>
            <a:pPr>
              <a:lnSpc>
                <a:spcPct val="90000"/>
              </a:lnSpc>
            </a:pPr>
            <a:r>
              <a:rPr lang="en-US" dirty="0">
                <a:latin typeface="Calibri" panose="020F0502020204030204" pitchFamily="34" charset="0"/>
                <a:cs typeface="Calibri" panose="020F0502020204030204" pitchFamily="34" charset="0"/>
              </a:rPr>
              <a:t>Module 4: Creating a Multiple Traffic Light Controller</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sz="4800" dirty="0"/>
            </a:br>
            <a:endParaRPr lang="en-US" sz="4800" dirty="0"/>
          </a:p>
        </p:txBody>
      </p:sp>
      <p:sp>
        <p:nvSpPr>
          <p:cNvPr id="3" name="Content Placeholder 2">
            <a:extLst>
              <a:ext uri="{FF2B5EF4-FFF2-40B4-BE49-F238E27FC236}">
                <a16:creationId xmlns:a16="http://schemas.microsoft.com/office/drawing/2014/main" id="{F334C3C1-DF12-4EF3-B1A1-3974A4A502C2}"/>
              </a:ext>
            </a:extLst>
          </p:cNvPr>
          <p:cNvSpPr>
            <a:spLocks noGrp="1"/>
          </p:cNvSpPr>
          <p:nvPr>
            <p:ph idx="1"/>
          </p:nvPr>
        </p:nvSpPr>
        <p:spPr>
          <a:xfrm>
            <a:off x="847725" y="3602038"/>
            <a:ext cx="6034433" cy="1655762"/>
          </a:xfrm>
        </p:spPr>
        <p:txBody>
          <a:bodyPr vert="horz" lIns="91440" tIns="45720" rIns="91440" bIns="45720" rtlCol="0">
            <a:normAutofit/>
          </a:bodyPr>
          <a:lstStyle/>
          <a:p>
            <a:pPr marL="0" indent="0">
              <a:buNone/>
            </a:pPr>
            <a:r>
              <a:rPr lang="en-US" sz="2000" dirty="0">
                <a:latin typeface="Calibri" panose="020F0502020204030204" pitchFamily="34" charset="0"/>
                <a:cs typeface="Calibri" panose="020F0502020204030204" pitchFamily="34" charset="0"/>
              </a:rPr>
              <a:t>In this module, we have added 3 more LED lights and learning how to make all six lights function; simply by entering another code in Arduino.</a:t>
            </a:r>
          </a:p>
        </p:txBody>
      </p:sp>
      <p:grpSp>
        <p:nvGrpSpPr>
          <p:cNvPr id="30" name="Group 29">
            <a:extLst>
              <a:ext uri="{FF2B5EF4-FFF2-40B4-BE49-F238E27FC236}">
                <a16:creationId xmlns:a16="http://schemas.microsoft.com/office/drawing/2014/main" id="{FC90EEE4-3D64-4239-BA3C-1F26DB520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2"/>
            <a:ext cx="4133553" cy="6864437"/>
            <a:chOff x="7433816" y="-6437"/>
            <a:chExt cx="4133553" cy="6864437"/>
          </a:xfrm>
        </p:grpSpPr>
        <p:cxnSp>
          <p:nvCxnSpPr>
            <p:cNvPr id="31" name="Straight Connector 30">
              <a:extLst>
                <a:ext uri="{FF2B5EF4-FFF2-40B4-BE49-F238E27FC236}">
                  <a16:creationId xmlns:a16="http://schemas.microsoft.com/office/drawing/2014/main" id="{8BCCBF4F-7562-4D0E-8E1E-9C4C9F1A03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7"/>
              <a:ext cx="0" cy="56953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5BB71257-AC16-4845-A044-15B9B3AA57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53567"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33" name="Straight Connector 32">
              <a:extLst>
                <a:ext uri="{FF2B5EF4-FFF2-40B4-BE49-F238E27FC236}">
                  <a16:creationId xmlns:a16="http://schemas.microsoft.com/office/drawing/2014/main" id="{1A2F9755-1611-41F4-997F-6EB934312F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3435437"/>
              <a:ext cx="3193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4199E6-8C28-4770-9ACC-1916BFF068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265716" y="3435437"/>
              <a:ext cx="30165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B6487F-8512-43C5-9D45-EA29CBB8B1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790E1-3096-4285-AF56-23562D7603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B75CF3-4EBC-4297-9B27-E56EAE587D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A49E5-7189-40AB-BD61-A648A80DC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940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Picture of circuit with working LEDs</a:t>
            </a:r>
          </a:p>
        </p:txBody>
      </p:sp>
      <p:pic>
        <p:nvPicPr>
          <p:cNvPr id="5" name="Picture Placeholder 4">
            <a:extLst>
              <a:ext uri="{FF2B5EF4-FFF2-40B4-BE49-F238E27FC236}">
                <a16:creationId xmlns:a16="http://schemas.microsoft.com/office/drawing/2014/main" id="{CCEA2A2C-FC3F-499E-801C-4D026013FBC6}"/>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0015" r="10015"/>
          <a:stretch/>
        </p:blipFill>
        <p:spPr>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normAutofit lnSpcReduction="10000"/>
          </a:bodyPr>
          <a:lstStyle/>
          <a:p>
            <a:pPr lvl="0"/>
            <a:r>
              <a:rPr lang="en-US" dirty="0">
                <a:highlight>
                  <a:srgbClr val="00FFFF"/>
                </a:highlight>
                <a:latin typeface="Calibri" panose="020F0502020204030204" pitchFamily="34" charset="0"/>
                <a:cs typeface="Calibri" panose="020F0502020204030204" pitchFamily="34" charset="0"/>
              </a:rPr>
              <a:t>ESP 32 Board</a:t>
            </a:r>
          </a:p>
          <a:p>
            <a:r>
              <a:rPr lang="en-US" dirty="0">
                <a:latin typeface="Calibri" panose="020F0502020204030204" pitchFamily="34" charset="0"/>
                <a:cs typeface="Calibri" panose="020F0502020204030204" pitchFamily="34" charset="0"/>
              </a:rPr>
              <a:t>Colored LEDs: </a:t>
            </a:r>
            <a:r>
              <a:rPr lang="en-US" dirty="0">
                <a:solidFill>
                  <a:srgbClr val="FF0000"/>
                </a:solidFill>
                <a:latin typeface="Calibri" panose="020F0502020204030204" pitchFamily="34" charset="0"/>
                <a:cs typeface="Calibri" panose="020F0502020204030204" pitchFamily="34" charset="0"/>
              </a:rPr>
              <a:t>Red</a:t>
            </a:r>
            <a:r>
              <a:rPr lang="en-US" dirty="0">
                <a:latin typeface="Calibri" panose="020F0502020204030204" pitchFamily="34" charset="0"/>
                <a:cs typeface="Calibri" panose="020F0502020204030204" pitchFamily="34" charset="0"/>
              </a:rPr>
              <a:t>, </a:t>
            </a:r>
            <a:r>
              <a:rPr lang="en-US" dirty="0">
                <a:solidFill>
                  <a:srgbClr val="FFC000"/>
                </a:solidFill>
                <a:latin typeface="Calibri" panose="020F0502020204030204" pitchFamily="34" charset="0"/>
                <a:cs typeface="Calibri" panose="020F0502020204030204" pitchFamily="34" charset="0"/>
              </a:rPr>
              <a:t>Yellow</a:t>
            </a:r>
            <a:r>
              <a:rPr lang="en-US" dirty="0">
                <a:latin typeface="Calibri" panose="020F0502020204030204" pitchFamily="34" charset="0"/>
                <a:cs typeface="Calibri" panose="020F0502020204030204" pitchFamily="34" charset="0"/>
              </a:rPr>
              <a:t> and </a:t>
            </a:r>
            <a:r>
              <a:rPr lang="en-US" dirty="0">
                <a:solidFill>
                  <a:srgbClr val="00B050"/>
                </a:solidFill>
                <a:latin typeface="Calibri" panose="020F0502020204030204" pitchFamily="34" charset="0"/>
                <a:cs typeface="Calibri" panose="020F0502020204030204" pitchFamily="34" charset="0"/>
              </a:rPr>
              <a:t>Green </a:t>
            </a:r>
            <a:r>
              <a:rPr lang="en-US" dirty="0">
                <a:latin typeface="Calibri" panose="020F0502020204030204" pitchFamily="34" charset="0"/>
                <a:cs typeface="Calibri" panose="020F0502020204030204" pitchFamily="34" charset="0"/>
              </a:rPr>
              <a:t>(two sets)</a:t>
            </a:r>
          </a:p>
          <a:p>
            <a:pPr lvl="0"/>
            <a:r>
              <a:rPr lang="en-US" dirty="0">
                <a:latin typeface="Calibri" panose="020F0502020204030204" pitchFamily="34" charset="0"/>
                <a:cs typeface="Calibri" panose="020F0502020204030204" pitchFamily="34" charset="0"/>
              </a:rPr>
              <a:t>220 Ohm Resistors (optional)</a:t>
            </a:r>
          </a:p>
          <a:p>
            <a:pPr lvl="0"/>
            <a:r>
              <a:rPr lang="en-US" dirty="0">
                <a:solidFill>
                  <a:schemeClr val="bg1"/>
                </a:solidFill>
                <a:highlight>
                  <a:srgbClr val="FF00FF"/>
                </a:highlight>
                <a:latin typeface="Calibri" panose="020F0502020204030204" pitchFamily="34" charset="0"/>
                <a:cs typeface="Calibri" panose="020F0502020204030204" pitchFamily="34" charset="0"/>
              </a:rPr>
              <a:t>Wires</a:t>
            </a:r>
          </a:p>
          <a:p>
            <a:pPr lvl="0"/>
            <a:r>
              <a:rPr lang="en-US" dirty="0">
                <a:solidFill>
                  <a:schemeClr val="bg1"/>
                </a:solidFill>
                <a:highlight>
                  <a:srgbClr val="0000FF"/>
                </a:highlight>
                <a:latin typeface="Calibri" panose="020F0502020204030204" pitchFamily="34" charset="0"/>
                <a:cs typeface="Calibri" panose="020F0502020204030204" pitchFamily="34" charset="0"/>
              </a:rPr>
              <a:t>Breadboard</a:t>
            </a:r>
          </a:p>
          <a:p>
            <a:endParaRPr lang="en-US" dirty="0">
              <a:solidFill>
                <a:schemeClr val="bg1"/>
              </a:solidFill>
            </a:endParaRPr>
          </a:p>
        </p:txBody>
      </p:sp>
      <p:cxnSp>
        <p:nvCxnSpPr>
          <p:cNvPr id="8" name="Straight Arrow Connector 7">
            <a:extLst>
              <a:ext uri="{FF2B5EF4-FFF2-40B4-BE49-F238E27FC236}">
                <a16:creationId xmlns:a16="http://schemas.microsoft.com/office/drawing/2014/main" id="{FBA80E63-74FB-4D33-8B25-621437DD333F}"/>
              </a:ext>
            </a:extLst>
          </p:cNvPr>
          <p:cNvCxnSpPr>
            <a:cxnSpLocks/>
          </p:cNvCxnSpPr>
          <p:nvPr/>
        </p:nvCxnSpPr>
        <p:spPr>
          <a:xfrm flipV="1">
            <a:off x="5300870" y="3429000"/>
            <a:ext cx="357809" cy="414130"/>
          </a:xfrm>
          <a:prstGeom prst="straightConnector1">
            <a:avLst/>
          </a:prstGeom>
          <a:ln w="57150">
            <a:solidFill>
              <a:srgbClr val="00FF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2DA5D8B-B586-4535-B003-B8CE93B0CA7F}"/>
              </a:ext>
            </a:extLst>
          </p:cNvPr>
          <p:cNvCxnSpPr>
            <a:cxnSpLocks/>
          </p:cNvCxnSpPr>
          <p:nvPr/>
        </p:nvCxnSpPr>
        <p:spPr>
          <a:xfrm flipH="1" flipV="1">
            <a:off x="7456999" y="2045936"/>
            <a:ext cx="147012" cy="450571"/>
          </a:xfrm>
          <a:prstGeom prst="straightConnector1">
            <a:avLst/>
          </a:prstGeom>
          <a:ln w="5715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01A876-1214-490A-9785-B5B012AFDA15}"/>
              </a:ext>
            </a:extLst>
          </p:cNvPr>
          <p:cNvCxnSpPr/>
          <p:nvPr/>
        </p:nvCxnSpPr>
        <p:spPr>
          <a:xfrm flipH="1">
            <a:off x="9541565" y="2480417"/>
            <a:ext cx="212035" cy="569841"/>
          </a:xfrm>
          <a:prstGeom prst="straightConnector1">
            <a:avLst/>
          </a:prstGeom>
          <a:ln w="571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AAAB3FE-2EFD-4B52-8190-0F58A8C9B58D}"/>
              </a:ext>
            </a:extLst>
          </p:cNvPr>
          <p:cNvPicPr>
            <a:picLocks noChangeAspect="1"/>
          </p:cNvPicPr>
          <p:nvPr/>
        </p:nvPicPr>
        <p:blipFill>
          <a:blip r:embed="rId4"/>
          <a:stretch>
            <a:fillRect/>
          </a:stretch>
        </p:blipFill>
        <p:spPr>
          <a:xfrm rot="3751325">
            <a:off x="8566068" y="2404706"/>
            <a:ext cx="441345" cy="721265"/>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740A9147-837E-41FF-B93A-BDC66FB6B124}"/>
              </a:ext>
            </a:extLst>
          </p:cNvPr>
          <p:cNvPicPr>
            <a:picLocks noChangeAspect="1"/>
          </p:cNvPicPr>
          <p:nvPr/>
        </p:nvPicPr>
        <p:blipFill>
          <a:blip r:embed="rId5"/>
          <a:stretch>
            <a:fillRect/>
          </a:stretch>
        </p:blipFill>
        <p:spPr>
          <a:xfrm>
            <a:off x="7918572" y="557572"/>
            <a:ext cx="548688" cy="658425"/>
          </a:xfrm>
          <a:prstGeom prst="rect">
            <a:avLst/>
          </a:prstGeom>
          <a:effectLst>
            <a:outerShdw blurRad="50800" dist="38100" dir="2700000" algn="tl" rotWithShape="0">
              <a:prstClr val="black">
                <a:alpha val="40000"/>
              </a:prstClr>
            </a:outerShdw>
          </a:effectLst>
        </p:spPr>
      </p:pic>
      <p:cxnSp>
        <p:nvCxnSpPr>
          <p:cNvPr id="32" name="Straight Arrow Connector 31">
            <a:extLst>
              <a:ext uri="{FF2B5EF4-FFF2-40B4-BE49-F238E27FC236}">
                <a16:creationId xmlns:a16="http://schemas.microsoft.com/office/drawing/2014/main" id="{1C43FE0F-93AC-40B7-A2E8-D5E149564963}"/>
              </a:ext>
            </a:extLst>
          </p:cNvPr>
          <p:cNvCxnSpPr>
            <a:cxnSpLocks/>
          </p:cNvCxnSpPr>
          <p:nvPr/>
        </p:nvCxnSpPr>
        <p:spPr>
          <a:xfrm flipH="1">
            <a:off x="7197853" y="595412"/>
            <a:ext cx="393090" cy="429032"/>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B3FF41C-61D7-44D7-BED5-E1239780F225}"/>
              </a:ext>
            </a:extLst>
          </p:cNvPr>
          <p:cNvCxnSpPr/>
          <p:nvPr/>
        </p:nvCxnSpPr>
        <p:spPr>
          <a:xfrm>
            <a:off x="7781156" y="465866"/>
            <a:ext cx="0" cy="531308"/>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8D35B285-0260-4F57-A95D-3299612C9811}"/>
              </a:ext>
            </a:extLst>
          </p:cNvPr>
          <p:cNvPicPr>
            <a:picLocks noChangeAspect="1"/>
          </p:cNvPicPr>
          <p:nvPr/>
        </p:nvPicPr>
        <p:blipFill>
          <a:blip r:embed="rId6"/>
          <a:stretch>
            <a:fillRect/>
          </a:stretch>
        </p:blipFill>
        <p:spPr>
          <a:xfrm rot="1008525">
            <a:off x="6757302" y="553766"/>
            <a:ext cx="335309" cy="701101"/>
          </a:xfrm>
          <a:prstGeom prst="rect">
            <a:avLst/>
          </a:prstGeom>
          <a:effectLst>
            <a:outerShdw blurRad="50800" dist="38100" dir="2700000" algn="tl" rotWithShape="0">
              <a:prstClr val="black">
                <a:alpha val="40000"/>
              </a:prstClr>
            </a:outerShdw>
          </a:effectLst>
        </p:spPr>
      </p:pic>
      <p:cxnSp>
        <p:nvCxnSpPr>
          <p:cNvPr id="40" name="Straight Arrow Connector 39">
            <a:extLst>
              <a:ext uri="{FF2B5EF4-FFF2-40B4-BE49-F238E27FC236}">
                <a16:creationId xmlns:a16="http://schemas.microsoft.com/office/drawing/2014/main" id="{B0DCC498-F56F-4C3E-9461-E1D9272CBF85}"/>
              </a:ext>
            </a:extLst>
          </p:cNvPr>
          <p:cNvCxnSpPr>
            <a:cxnSpLocks/>
          </p:cNvCxnSpPr>
          <p:nvPr/>
        </p:nvCxnSpPr>
        <p:spPr>
          <a:xfrm>
            <a:off x="6500715" y="454579"/>
            <a:ext cx="0" cy="553882"/>
          </a:xfrm>
          <a:prstGeom prst="straightConnector1">
            <a:avLst/>
          </a:prstGeom>
          <a:ln w="57150">
            <a:solidFill>
              <a:srgbClr val="658E4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FAB45806-14C5-48AF-B12A-22D997B8B673}"/>
              </a:ext>
            </a:extLst>
          </p:cNvPr>
          <p:cNvPicPr>
            <a:picLocks noChangeAspect="1"/>
          </p:cNvPicPr>
          <p:nvPr/>
        </p:nvPicPr>
        <p:blipFill>
          <a:blip r:embed="rId7"/>
          <a:stretch>
            <a:fillRect/>
          </a:stretch>
        </p:blipFill>
        <p:spPr>
          <a:xfrm>
            <a:off x="7324448" y="595412"/>
            <a:ext cx="335309" cy="7254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21937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up)">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right)">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Screenshot of code in Arduino IDE</a:t>
            </a:r>
          </a:p>
        </p:txBody>
      </p:sp>
      <p:pic>
        <p:nvPicPr>
          <p:cNvPr id="5" name="Picture Placeholder 4" descr="Text&#10;&#10;Description automatically generated">
            <a:extLst>
              <a:ext uri="{FF2B5EF4-FFF2-40B4-BE49-F238E27FC236}">
                <a16:creationId xmlns:a16="http://schemas.microsoft.com/office/drawing/2014/main" id="{FC0503E5-C1B7-4D97-81F1-D744509AE57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684334" y="1505405"/>
            <a:ext cx="6811275" cy="3908805"/>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latin typeface="Calibri" panose="020F0502020204030204" pitchFamily="34" charset="0"/>
                <a:cs typeface="Calibri" panose="020F0502020204030204" pitchFamily="34" charset="0"/>
              </a:rPr>
              <a:t>Screenshot of </a:t>
            </a:r>
            <a:r>
              <a:rPr lang="en-US" dirty="0">
                <a:latin typeface="Calibri" panose="020F0502020204030204" pitchFamily="34" charset="0"/>
                <a:ea typeface="Times New Roman" panose="02020603050405020304" pitchFamily="18" charset="0"/>
                <a:cs typeface="Calibri" panose="020F0502020204030204" pitchFamily="34" charset="0"/>
              </a:rPr>
              <a:t>code in Arduino IDE showing </a:t>
            </a:r>
            <a:r>
              <a:rPr lang="en-US" b="1" dirty="0">
                <a:latin typeface="Calibri" panose="020F0502020204030204" pitchFamily="34" charset="0"/>
                <a:ea typeface="Times New Roman" panose="02020603050405020304" pitchFamily="18" charset="0"/>
                <a:cs typeface="Calibri" panose="020F0502020204030204" pitchFamily="34" charset="0"/>
              </a:rPr>
              <a:t>my name in the comment.</a:t>
            </a:r>
            <a:endParaRPr lang="en-US"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C8456CB-7FB4-4EC0-9050-91C3784C6590}"/>
              </a:ext>
            </a:extLst>
          </p:cNvPr>
          <p:cNvPicPr>
            <a:picLocks noChangeAspect="1"/>
          </p:cNvPicPr>
          <p:nvPr/>
        </p:nvPicPr>
        <p:blipFill>
          <a:blip r:embed="rId3"/>
          <a:stretch>
            <a:fillRect/>
          </a:stretch>
        </p:blipFill>
        <p:spPr>
          <a:xfrm>
            <a:off x="5568347" y="2025787"/>
            <a:ext cx="646232" cy="231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3569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67" name="Group 66">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8" name="Straight Connector 67">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3"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75" name="Group 74">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76" name="Straight Connector 75">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1"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useBgFill="1">
        <p:nvSpPr>
          <p:cNvPr id="83" name="Rectangle 82">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5" name="Rectangle 84">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6BF6B597-9EAC-469F-AC51-A0B568C49685}"/>
              </a:ext>
            </a:extLst>
          </p:cNvPr>
          <p:cNvSpPr>
            <a:spLocks noGrp="1"/>
          </p:cNvSpPr>
          <p:nvPr>
            <p:ph type="title"/>
          </p:nvPr>
        </p:nvSpPr>
        <p:spPr>
          <a:xfrm>
            <a:off x="847725" y="581337"/>
            <a:ext cx="6034433" cy="2928626"/>
          </a:xfrm>
        </p:spPr>
        <p:txBody>
          <a:bodyPr vert="horz" lIns="91440" tIns="45720" rIns="91440" bIns="45720" rtlCol="0" anchor="b">
            <a:normAutofit/>
          </a:bodyPr>
          <a:lstStyle/>
          <a:p>
            <a:r>
              <a:rPr lang="en-US" sz="5200" dirty="0">
                <a:latin typeface="Calibri" panose="020F0502020204030204" pitchFamily="34" charset="0"/>
                <a:cs typeface="Calibri" panose="020F0502020204030204" pitchFamily="34" charset="0"/>
              </a:rPr>
              <a:t>What was learned in this module…</a:t>
            </a:r>
          </a:p>
        </p:txBody>
      </p:sp>
      <p:grpSp>
        <p:nvGrpSpPr>
          <p:cNvPr id="87" name="Group 86">
            <a:extLst>
              <a:ext uri="{FF2B5EF4-FFF2-40B4-BE49-F238E27FC236}">
                <a16:creationId xmlns:a16="http://schemas.microsoft.com/office/drawing/2014/main" id="{40D0A8D9-CC62-47CD-9F1B-B05F0CD501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88" name="Freeform: Shape 87">
              <a:extLst>
                <a:ext uri="{FF2B5EF4-FFF2-40B4-BE49-F238E27FC236}">
                  <a16:creationId xmlns:a16="http://schemas.microsoft.com/office/drawing/2014/main" id="{DB1C30F1-49D0-4EF3-A9F8-4A8D6B23E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89" name="Straight Connector 88">
              <a:extLst>
                <a:ext uri="{FF2B5EF4-FFF2-40B4-BE49-F238E27FC236}">
                  <a16:creationId xmlns:a16="http://schemas.microsoft.com/office/drawing/2014/main" id="{D9396F07-C7A3-4214-965B-06034CDA8D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6F8A44-A948-4F50-BE39-869346EE16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3E52A7-87DE-4D95-B20F-A16D218CF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4006D-C387-4668-904B-4AA1846C16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2000F8-7F4E-45E1-BD3F-C97176AC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DFD702-E410-4BAA-9925-5F34D660E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922BF-85AE-4699-BB12-1B0D4FB53B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D8BC431-0F3C-4352-A8AA-FBAB4934BD3D}"/>
              </a:ext>
            </a:extLst>
          </p:cNvPr>
          <p:cNvSpPr txBox="1"/>
          <p:nvPr/>
        </p:nvSpPr>
        <p:spPr>
          <a:xfrm>
            <a:off x="847725" y="3996813"/>
            <a:ext cx="5821402"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dirty="0">
                <a:solidFill>
                  <a:prstClr val="white"/>
                </a:solidFill>
                <a:latin typeface="Calibri" panose="020F0502020204030204" pitchFamily="34" charset="0"/>
                <a:cs typeface="Calibri" panose="020F0502020204030204" pitchFamily="34" charset="0"/>
              </a:rPr>
              <a:t>Figuring out how to function more than three LEDs with a proper usage of the code given.</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Using more than one breadboard to create an IoT device made for processing data to make it function properly.</a:t>
            </a:r>
          </a:p>
        </p:txBody>
      </p:sp>
    </p:spTree>
    <p:extLst>
      <p:ext uri="{BB962C8B-B14F-4D97-AF65-F5344CB8AC3E}">
        <p14:creationId xmlns:p14="http://schemas.microsoft.com/office/powerpoint/2010/main" val="3693064171"/>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sp useBgFill="1">
        <p:nvSpPr>
          <p:cNvPr id="26" name="Rectangle 25">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AE9469B-68BD-4DB2-80E3-ECEAF850EACD}"/>
              </a:ext>
            </a:extLst>
          </p:cNvPr>
          <p:cNvSpPr>
            <a:spLocks noGrp="1"/>
          </p:cNvSpPr>
          <p:nvPr>
            <p:ph type="title"/>
          </p:nvPr>
        </p:nvSpPr>
        <p:spPr>
          <a:xfrm>
            <a:off x="774279" y="2627252"/>
            <a:ext cx="6034433" cy="3014231"/>
          </a:xfrm>
        </p:spPr>
        <p:txBody>
          <a:bodyPr vert="horz" lIns="91440" tIns="45720" rIns="91440" bIns="45720" rtlCol="0" anchor="b">
            <a:normAutofit fontScale="90000"/>
          </a:bodyPr>
          <a:lstStyle/>
          <a:p>
            <a:pPr>
              <a:lnSpc>
                <a:spcPct val="90000"/>
              </a:lnSpc>
            </a:pPr>
            <a:r>
              <a:rPr lang="en-US" dirty="0">
                <a:latin typeface="Calibri" panose="020F0502020204030204" pitchFamily="34" charset="0"/>
                <a:cs typeface="Calibri" panose="020F0502020204030204" pitchFamily="34" charset="0"/>
              </a:rPr>
              <a:t>Module 5: Creating a Multiple Traffic Light Controller with a Cross Walk</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sz="4800" dirty="0"/>
            </a:br>
            <a:endParaRPr lang="en-US" sz="4800" dirty="0"/>
          </a:p>
        </p:txBody>
      </p:sp>
      <p:sp>
        <p:nvSpPr>
          <p:cNvPr id="3" name="Content Placeholder 2">
            <a:extLst>
              <a:ext uri="{FF2B5EF4-FFF2-40B4-BE49-F238E27FC236}">
                <a16:creationId xmlns:a16="http://schemas.microsoft.com/office/drawing/2014/main" id="{F334C3C1-DF12-4EF3-B1A1-3974A4A502C2}"/>
              </a:ext>
            </a:extLst>
          </p:cNvPr>
          <p:cNvSpPr>
            <a:spLocks noGrp="1"/>
          </p:cNvSpPr>
          <p:nvPr>
            <p:ph idx="1"/>
          </p:nvPr>
        </p:nvSpPr>
        <p:spPr>
          <a:xfrm>
            <a:off x="847725" y="3602038"/>
            <a:ext cx="6034433" cy="1655762"/>
          </a:xfrm>
        </p:spPr>
        <p:txBody>
          <a:bodyPr vert="horz" lIns="91440" tIns="45720" rIns="91440" bIns="45720" rtlCol="0">
            <a:normAutofit/>
          </a:bodyPr>
          <a:lstStyle/>
          <a:p>
            <a:pPr marL="0" indent="0">
              <a:buNone/>
            </a:pPr>
            <a:r>
              <a:rPr lang="en-US" sz="2000" dirty="0">
                <a:latin typeface="Calibri" panose="020F0502020204030204" pitchFamily="34" charset="0"/>
                <a:cs typeface="Calibri" panose="020F0502020204030204" pitchFamily="34" charset="0"/>
              </a:rPr>
              <a:t>In this module, learning how to control the traffic light with a push button function is tested. (Plenty of troubleshooting was required here.)</a:t>
            </a:r>
          </a:p>
        </p:txBody>
      </p:sp>
      <p:grpSp>
        <p:nvGrpSpPr>
          <p:cNvPr id="30" name="Group 29">
            <a:extLst>
              <a:ext uri="{FF2B5EF4-FFF2-40B4-BE49-F238E27FC236}">
                <a16:creationId xmlns:a16="http://schemas.microsoft.com/office/drawing/2014/main" id="{FC90EEE4-3D64-4239-BA3C-1F26DB520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2"/>
            <a:ext cx="4133553" cy="6864437"/>
            <a:chOff x="7433816" y="-6437"/>
            <a:chExt cx="4133553" cy="6864437"/>
          </a:xfrm>
        </p:grpSpPr>
        <p:cxnSp>
          <p:nvCxnSpPr>
            <p:cNvPr id="31" name="Straight Connector 30">
              <a:extLst>
                <a:ext uri="{FF2B5EF4-FFF2-40B4-BE49-F238E27FC236}">
                  <a16:creationId xmlns:a16="http://schemas.microsoft.com/office/drawing/2014/main" id="{8BCCBF4F-7562-4D0E-8E1E-9C4C9F1A03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7"/>
              <a:ext cx="0" cy="56953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5BB71257-AC16-4845-A044-15B9B3AA57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53567"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33" name="Straight Connector 32">
              <a:extLst>
                <a:ext uri="{FF2B5EF4-FFF2-40B4-BE49-F238E27FC236}">
                  <a16:creationId xmlns:a16="http://schemas.microsoft.com/office/drawing/2014/main" id="{1A2F9755-1611-41F4-997F-6EB934312F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3435437"/>
              <a:ext cx="3193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4199E6-8C28-4770-9ACC-1916BFF068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265716" y="3435437"/>
              <a:ext cx="30165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B6487F-8512-43C5-9D45-EA29CBB8B1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790E1-3096-4285-AF56-23562D7603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B75CF3-4EBC-4297-9B27-E56EAE587D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A49E5-7189-40AB-BD61-A648A80DC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278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Picture of circuit with working LEDs</a:t>
            </a:r>
          </a:p>
        </p:txBody>
      </p:sp>
      <p:pic>
        <p:nvPicPr>
          <p:cNvPr id="5" name="Picture Placeholder 4">
            <a:extLst>
              <a:ext uri="{FF2B5EF4-FFF2-40B4-BE49-F238E27FC236}">
                <a16:creationId xmlns:a16="http://schemas.microsoft.com/office/drawing/2014/main" id="{747DC6F2-4E07-46B1-9E21-93B86BD129FE}"/>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p:blipFill>
        <p:spPr>
          <a:xfrm>
            <a:off x="5310923" y="1422734"/>
            <a:ext cx="5855732" cy="4012532"/>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normAutofit fontScale="92500" lnSpcReduction="20000"/>
          </a:bodyPr>
          <a:lstStyle/>
          <a:p>
            <a:pPr lvl="0"/>
            <a:r>
              <a:rPr lang="en-US" sz="1800" dirty="0">
                <a:highlight>
                  <a:srgbClr val="00FFFF"/>
                </a:highlight>
                <a:latin typeface="Calibri" panose="020F0502020204030204" pitchFamily="34" charset="0"/>
                <a:cs typeface="Calibri" panose="020F0502020204030204" pitchFamily="34" charset="0"/>
              </a:rPr>
              <a:t>ESP 32 Board</a:t>
            </a:r>
          </a:p>
          <a:p>
            <a:r>
              <a:rPr lang="en-US" sz="1800" dirty="0">
                <a:latin typeface="Calibri" panose="020F0502020204030204" pitchFamily="34" charset="0"/>
                <a:cs typeface="Calibri" panose="020F0502020204030204" pitchFamily="34" charset="0"/>
              </a:rPr>
              <a:t>Colored LEDs: </a:t>
            </a:r>
            <a:r>
              <a:rPr lang="en-US" sz="1800" dirty="0">
                <a:solidFill>
                  <a:srgbClr val="FF0000"/>
                </a:solidFill>
                <a:latin typeface="Calibri" panose="020F0502020204030204" pitchFamily="34" charset="0"/>
                <a:cs typeface="Calibri" panose="020F0502020204030204" pitchFamily="34" charset="0"/>
              </a:rPr>
              <a:t>Red</a:t>
            </a:r>
            <a:r>
              <a:rPr lang="en-US" sz="1800" dirty="0">
                <a:latin typeface="Calibri" panose="020F0502020204030204" pitchFamily="34" charset="0"/>
                <a:cs typeface="Calibri" panose="020F0502020204030204" pitchFamily="34" charset="0"/>
              </a:rPr>
              <a:t>, </a:t>
            </a:r>
            <a:r>
              <a:rPr lang="en-US" sz="1800" dirty="0">
                <a:solidFill>
                  <a:srgbClr val="FFC000"/>
                </a:solidFill>
                <a:latin typeface="Calibri" panose="020F0502020204030204" pitchFamily="34" charset="0"/>
                <a:cs typeface="Calibri" panose="020F0502020204030204" pitchFamily="34" charset="0"/>
              </a:rPr>
              <a:t>Yellow</a:t>
            </a:r>
            <a:r>
              <a:rPr lang="en-US" sz="1800" dirty="0">
                <a:latin typeface="Calibri" panose="020F0502020204030204" pitchFamily="34" charset="0"/>
                <a:cs typeface="Calibri" panose="020F0502020204030204" pitchFamily="34" charset="0"/>
              </a:rPr>
              <a:t> and </a:t>
            </a:r>
            <a:r>
              <a:rPr lang="en-US" sz="1800" dirty="0">
                <a:solidFill>
                  <a:srgbClr val="00B050"/>
                </a:solidFill>
                <a:latin typeface="Calibri" panose="020F0502020204030204" pitchFamily="34" charset="0"/>
                <a:cs typeface="Calibri" panose="020F0502020204030204" pitchFamily="34" charset="0"/>
              </a:rPr>
              <a:t>Green</a:t>
            </a:r>
            <a:r>
              <a:rPr lang="en-US" sz="1800" dirty="0">
                <a:latin typeface="Calibri" panose="020F0502020204030204" pitchFamily="34" charset="0"/>
                <a:cs typeface="Calibri" panose="020F0502020204030204" pitchFamily="34" charset="0"/>
              </a:rPr>
              <a:t> (two sets)</a:t>
            </a:r>
          </a:p>
          <a:p>
            <a:pPr lvl="0"/>
            <a:r>
              <a:rPr lang="en-US" sz="1800" dirty="0">
                <a:latin typeface="Calibri" panose="020F0502020204030204" pitchFamily="34" charset="0"/>
                <a:cs typeface="Calibri" panose="020F0502020204030204" pitchFamily="34" charset="0"/>
              </a:rPr>
              <a:t>220 Ohm Resistors (optional)</a:t>
            </a:r>
          </a:p>
          <a:p>
            <a:pPr lvl="0"/>
            <a:r>
              <a:rPr lang="en-US" sz="1800" dirty="0">
                <a:highlight>
                  <a:srgbClr val="C0C0C0"/>
                </a:highlight>
                <a:latin typeface="Calibri" panose="020F0502020204030204" pitchFamily="34" charset="0"/>
                <a:cs typeface="Calibri" panose="020F0502020204030204" pitchFamily="34" charset="0"/>
              </a:rPr>
              <a:t>Push Button</a:t>
            </a:r>
          </a:p>
          <a:p>
            <a:pPr lvl="0"/>
            <a:r>
              <a:rPr lang="en-US" sz="1800" dirty="0">
                <a:solidFill>
                  <a:schemeClr val="bg1"/>
                </a:solidFill>
                <a:highlight>
                  <a:srgbClr val="FF00FF"/>
                </a:highlight>
                <a:latin typeface="Calibri" panose="020F0502020204030204" pitchFamily="34" charset="0"/>
                <a:cs typeface="Calibri" panose="020F0502020204030204" pitchFamily="34" charset="0"/>
              </a:rPr>
              <a:t>Wires</a:t>
            </a:r>
          </a:p>
          <a:p>
            <a:pPr lvl="0"/>
            <a:r>
              <a:rPr lang="en-US" sz="1800" dirty="0">
                <a:solidFill>
                  <a:schemeClr val="bg1"/>
                </a:solidFill>
                <a:highlight>
                  <a:srgbClr val="0000FF"/>
                </a:highlight>
                <a:latin typeface="Calibri" panose="020F0502020204030204" pitchFamily="34" charset="0"/>
                <a:cs typeface="Calibri" panose="020F0502020204030204" pitchFamily="34" charset="0"/>
              </a:rPr>
              <a:t>Breadboard</a:t>
            </a:r>
          </a:p>
        </p:txBody>
      </p:sp>
      <p:cxnSp>
        <p:nvCxnSpPr>
          <p:cNvPr id="6" name="Straight Arrow Connector 5">
            <a:extLst>
              <a:ext uri="{FF2B5EF4-FFF2-40B4-BE49-F238E27FC236}">
                <a16:creationId xmlns:a16="http://schemas.microsoft.com/office/drawing/2014/main" id="{E4914AC0-7212-4257-85EB-BB3BE66C6FFB}"/>
              </a:ext>
            </a:extLst>
          </p:cNvPr>
          <p:cNvCxnSpPr>
            <a:cxnSpLocks/>
          </p:cNvCxnSpPr>
          <p:nvPr/>
        </p:nvCxnSpPr>
        <p:spPr>
          <a:xfrm flipH="1" flipV="1">
            <a:off x="7002380" y="3850106"/>
            <a:ext cx="300788" cy="397041"/>
          </a:xfrm>
          <a:prstGeom prst="straightConnector1">
            <a:avLst/>
          </a:prstGeom>
          <a:ln w="38100">
            <a:solidFill>
              <a:srgbClr val="00FF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8C1B3A1-0F5E-49DA-81DC-ECE0B111D938}"/>
              </a:ext>
            </a:extLst>
          </p:cNvPr>
          <p:cNvPicPr>
            <a:picLocks noChangeAspect="1"/>
          </p:cNvPicPr>
          <p:nvPr/>
        </p:nvPicPr>
        <p:blipFill>
          <a:blip r:embed="rId4"/>
          <a:stretch>
            <a:fillRect/>
          </a:stretch>
        </p:blipFill>
        <p:spPr>
          <a:xfrm>
            <a:off x="7303168" y="1353662"/>
            <a:ext cx="457200" cy="54864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58B8FF4-1E50-4FEF-B762-CC2148F1DA97}"/>
              </a:ext>
            </a:extLst>
          </p:cNvPr>
          <p:cNvPicPr>
            <a:picLocks noChangeAspect="1"/>
          </p:cNvPicPr>
          <p:nvPr/>
        </p:nvPicPr>
        <p:blipFill>
          <a:blip r:embed="rId5"/>
          <a:stretch>
            <a:fillRect/>
          </a:stretch>
        </p:blipFill>
        <p:spPr>
          <a:xfrm>
            <a:off x="6585621" y="1422734"/>
            <a:ext cx="457240" cy="548688"/>
          </a:xfrm>
          <a:prstGeom prst="rect">
            <a:avLst/>
          </a:prstGeom>
          <a:effectLst>
            <a:outerShdw blurRad="50800" dist="381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D54B587F-2558-40D6-BFA7-E6EF6F1B2501}"/>
              </a:ext>
            </a:extLst>
          </p:cNvPr>
          <p:cNvCxnSpPr>
            <a:cxnSpLocks/>
          </p:cNvCxnSpPr>
          <p:nvPr/>
        </p:nvCxnSpPr>
        <p:spPr>
          <a:xfrm flipH="1">
            <a:off x="6096000" y="1353662"/>
            <a:ext cx="100601" cy="451075"/>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9F89C53-4FF0-427E-84EA-7A22DADBE7A1}"/>
              </a:ext>
            </a:extLst>
          </p:cNvPr>
          <p:cNvPicPr>
            <a:picLocks noChangeAspect="1"/>
          </p:cNvPicPr>
          <p:nvPr/>
        </p:nvPicPr>
        <p:blipFill>
          <a:blip r:embed="rId6"/>
          <a:stretch>
            <a:fillRect/>
          </a:stretch>
        </p:blipFill>
        <p:spPr>
          <a:xfrm>
            <a:off x="6881078" y="1292662"/>
            <a:ext cx="237765" cy="573074"/>
          </a:xfrm>
          <a:prstGeom prst="rect">
            <a:avLst/>
          </a:prstGeom>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D94DC6AB-0FC9-40EF-BC39-4F85648D1BA8}"/>
              </a:ext>
            </a:extLst>
          </p:cNvPr>
          <p:cNvCxnSpPr>
            <a:cxnSpLocks/>
          </p:cNvCxnSpPr>
          <p:nvPr/>
        </p:nvCxnSpPr>
        <p:spPr>
          <a:xfrm>
            <a:off x="6363305" y="1422734"/>
            <a:ext cx="37991" cy="443002"/>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8697424-1D15-4A37-9B48-AF51EB5EB2F1}"/>
              </a:ext>
            </a:extLst>
          </p:cNvPr>
          <p:cNvPicPr>
            <a:picLocks noChangeAspect="1"/>
          </p:cNvPicPr>
          <p:nvPr/>
        </p:nvPicPr>
        <p:blipFill>
          <a:blip r:embed="rId7"/>
          <a:stretch>
            <a:fillRect/>
          </a:stretch>
        </p:blipFill>
        <p:spPr>
          <a:xfrm>
            <a:off x="7077596" y="1274733"/>
            <a:ext cx="225572" cy="560881"/>
          </a:xfrm>
          <a:prstGeom prst="rect">
            <a:avLst/>
          </a:prstGeom>
          <a:effectLst>
            <a:outerShdw blurRad="50800" dist="381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C25FC1F4-6FBB-4B37-B936-B1667134C560}"/>
              </a:ext>
            </a:extLst>
          </p:cNvPr>
          <p:cNvCxnSpPr>
            <a:cxnSpLocks/>
          </p:cNvCxnSpPr>
          <p:nvPr/>
        </p:nvCxnSpPr>
        <p:spPr>
          <a:xfrm flipH="1">
            <a:off x="8398042" y="3675647"/>
            <a:ext cx="385010" cy="372979"/>
          </a:xfrm>
          <a:prstGeom prst="straightConnector1">
            <a:avLst/>
          </a:prstGeom>
          <a:ln w="38100">
            <a:solidFill>
              <a:srgbClr val="C0C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09D06B8-9994-4C3F-BA47-22A35FAD99EA}"/>
              </a:ext>
            </a:extLst>
          </p:cNvPr>
          <p:cNvCxnSpPr/>
          <p:nvPr/>
        </p:nvCxnSpPr>
        <p:spPr>
          <a:xfrm flipH="1">
            <a:off x="8506326" y="2406316"/>
            <a:ext cx="276726" cy="385010"/>
          </a:xfrm>
          <a:prstGeom prst="straightConnector1">
            <a:avLst/>
          </a:prstGeom>
          <a:ln w="3810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1E11F4-D0CB-43BE-9189-D14944D3B555}"/>
              </a:ext>
            </a:extLst>
          </p:cNvPr>
          <p:cNvCxnSpPr/>
          <p:nvPr/>
        </p:nvCxnSpPr>
        <p:spPr>
          <a:xfrm>
            <a:off x="9242648" y="2538663"/>
            <a:ext cx="0" cy="505326"/>
          </a:xfrm>
          <a:prstGeom prst="straightConnector1">
            <a:avLst/>
          </a:prstGeom>
          <a:ln w="38100">
            <a:solidFill>
              <a:srgbClr val="007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268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87" dur="500"/>
                                        <p:tgtEl>
                                          <p:spTgt spid="4">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up)">
                                      <p:cBhvr>
                                        <p:cTn id="9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F73AFFA-DA9E-4304-B0BC-434FB904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2C56BC-0376-4EB2-91A8-9F6568141877}"/>
              </a:ext>
            </a:extLst>
          </p:cNvPr>
          <p:cNvSpPr>
            <a:spLocks noGrp="1"/>
          </p:cNvSpPr>
          <p:nvPr>
            <p:ph type="title"/>
          </p:nvPr>
        </p:nvSpPr>
        <p:spPr>
          <a:xfrm>
            <a:off x="838199" y="602269"/>
            <a:ext cx="6344093" cy="5674394"/>
          </a:xfrm>
        </p:spPr>
        <p:txBody>
          <a:bodyPr anchor="ctr">
            <a:normAutofit/>
          </a:bodyPr>
          <a:lstStyle/>
          <a:p>
            <a:r>
              <a:rPr lang="en-US" dirty="0">
                <a:latin typeface="Calibri" panose="020F0502020204030204" pitchFamily="34" charset="0"/>
                <a:cs typeface="Calibri" panose="020F0502020204030204" pitchFamily="34" charset="0"/>
              </a:rPr>
              <a:t>This Portfolio Contains:</a:t>
            </a:r>
          </a:p>
        </p:txBody>
      </p:sp>
      <p:sp>
        <p:nvSpPr>
          <p:cNvPr id="46" name="Rectangle 45">
            <a:extLst>
              <a:ext uri="{FF2B5EF4-FFF2-40B4-BE49-F238E27FC236}">
                <a16:creationId xmlns:a16="http://schemas.microsoft.com/office/drawing/2014/main" id="{BD5DA504-BB59-49D6-86E8-96EFCE4DB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438" y="3934720"/>
            <a:ext cx="3874029" cy="234194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4" descr="Magnifying glass on clear background">
            <a:extLst>
              <a:ext uri="{FF2B5EF4-FFF2-40B4-BE49-F238E27FC236}">
                <a16:creationId xmlns:a16="http://schemas.microsoft.com/office/drawing/2014/main" id="{9B9B0FDB-0C9E-4144-A894-D4B56229016E}"/>
              </a:ext>
            </a:extLst>
          </p:cNvPr>
          <p:cNvPicPr>
            <a:picLocks noChangeAspect="1"/>
          </p:cNvPicPr>
          <p:nvPr/>
        </p:nvPicPr>
        <p:blipFill rotWithShape="1">
          <a:blip r:embed="rId2"/>
          <a:srcRect l="22402" r="-1" b="-1"/>
          <a:stretch/>
        </p:blipFill>
        <p:spPr>
          <a:xfrm>
            <a:off x="7693772" y="602269"/>
            <a:ext cx="3874029" cy="3332447"/>
          </a:xfrm>
          <a:custGeom>
            <a:avLst/>
            <a:gdLst/>
            <a:ahLst/>
            <a:cxnLst/>
            <a:rect l="l" t="t" r="r" b="b"/>
            <a:pathLst>
              <a:path w="4148838" h="3563363">
                <a:moveTo>
                  <a:pt x="2074419" y="0"/>
                </a:moveTo>
                <a:cubicBezTo>
                  <a:pt x="3220090" y="0"/>
                  <a:pt x="4148838" y="928749"/>
                  <a:pt x="4148838" y="2074419"/>
                </a:cubicBezTo>
                <a:lnTo>
                  <a:pt x="4148838" y="2812377"/>
                </a:lnTo>
                <a:lnTo>
                  <a:pt x="4148838" y="3563363"/>
                </a:lnTo>
                <a:lnTo>
                  <a:pt x="0" y="3563363"/>
                </a:lnTo>
                <a:lnTo>
                  <a:pt x="0" y="2074419"/>
                </a:lnTo>
                <a:cubicBezTo>
                  <a:pt x="0" y="928749"/>
                  <a:pt x="928749" y="0"/>
                  <a:pt x="2074419" y="0"/>
                </a:cubicBezTo>
                <a:close/>
              </a:path>
            </a:pathLst>
          </a:custGeom>
          <a:ln w="12700">
            <a:solidFill>
              <a:schemeClr val="accent4"/>
            </a:solidFill>
          </a:ln>
        </p:spPr>
      </p:pic>
      <p:sp>
        <p:nvSpPr>
          <p:cNvPr id="24" name="Content Placeholder 2">
            <a:extLst>
              <a:ext uri="{FF2B5EF4-FFF2-40B4-BE49-F238E27FC236}">
                <a16:creationId xmlns:a16="http://schemas.microsoft.com/office/drawing/2014/main" id="{071F186A-6E24-40FF-AFF5-725EB99296F1}"/>
              </a:ext>
            </a:extLst>
          </p:cNvPr>
          <p:cNvSpPr>
            <a:spLocks noGrp="1"/>
          </p:cNvSpPr>
          <p:nvPr>
            <p:ph idx="1"/>
          </p:nvPr>
        </p:nvSpPr>
        <p:spPr>
          <a:xfrm>
            <a:off x="7913244" y="4125634"/>
            <a:ext cx="3440558" cy="1978951"/>
          </a:xfrm>
        </p:spPr>
        <p:txBody>
          <a:bodyPr anchor="ctr">
            <a:normAutofit lnSpcReduction="10000"/>
          </a:bodyPr>
          <a:lstStyle/>
          <a:p>
            <a:pPr>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Introduction</a:t>
            </a:r>
          </a:p>
          <a:p>
            <a:pPr>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Modules</a:t>
            </a:r>
          </a:p>
          <a:p>
            <a:pPr>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What was learned in each module</a:t>
            </a:r>
          </a:p>
          <a:p>
            <a:pPr>
              <a:lnSpc>
                <a:spcPct val="100000"/>
              </a:lnSpc>
              <a:buFont typeface="Courier New" panose="02070309020205020404" pitchFamily="49" charset="0"/>
              <a:buChar char="o"/>
            </a:pPr>
            <a:r>
              <a:rPr lang="en-US" sz="2000" dirty="0">
                <a:latin typeface="Calibri" panose="020F0502020204030204" pitchFamily="34" charset="0"/>
                <a:cs typeface="Calibri" panose="020F0502020204030204" pitchFamily="34" charset="0"/>
              </a:rPr>
              <a:t>Conclusion</a:t>
            </a:r>
          </a:p>
          <a:p>
            <a:pPr marL="0" indent="0" algn="ctr">
              <a:lnSpc>
                <a:spcPct val="100000"/>
              </a:lnSpc>
              <a:buNone/>
            </a:pPr>
            <a:endParaRPr lang="en-US" dirty="0"/>
          </a:p>
        </p:txBody>
      </p:sp>
    </p:spTree>
    <p:extLst>
      <p:ext uri="{BB962C8B-B14F-4D97-AF65-F5344CB8AC3E}">
        <p14:creationId xmlns:p14="http://schemas.microsoft.com/office/powerpoint/2010/main" val="1539582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08538" y="755583"/>
            <a:ext cx="3932237" cy="2341564"/>
          </a:xfrm>
        </p:spPr>
        <p:txBody>
          <a:bodyPr>
            <a:normAutofit/>
          </a:bodyPr>
          <a:lstStyle/>
          <a:p>
            <a:r>
              <a:rPr lang="en-US" sz="3600" dirty="0">
                <a:latin typeface="Calibri" panose="020F0502020204030204" pitchFamily="34" charset="0"/>
                <a:cs typeface="Calibri" panose="020F0502020204030204" pitchFamily="34" charset="0"/>
              </a:rPr>
              <a:t>Screenshot of code in Arduino IDE</a:t>
            </a:r>
          </a:p>
        </p:txBody>
      </p:sp>
      <p:pic>
        <p:nvPicPr>
          <p:cNvPr id="5" name="Picture Placeholder 4" descr="Graphical user interface, text, application, email&#10;&#10;Description automatically generated">
            <a:extLst>
              <a:ext uri="{FF2B5EF4-FFF2-40B4-BE49-F238E27FC236}">
                <a16:creationId xmlns:a16="http://schemas.microsoft.com/office/drawing/2014/main" id="{B7A8E915-6F4D-4850-A1D2-377013CDFD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562497" y="983983"/>
            <a:ext cx="6789715" cy="4823206"/>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630260" y="3395586"/>
            <a:ext cx="3932237" cy="2439987"/>
          </a:xfrm>
        </p:spPr>
        <p:txBody>
          <a:bodyPr/>
          <a:lstStyle/>
          <a:p>
            <a:r>
              <a:rPr lang="en-US" dirty="0">
                <a:latin typeface="Calibri" panose="020F0502020204030204" pitchFamily="34" charset="0"/>
                <a:cs typeface="Calibri" panose="020F0502020204030204" pitchFamily="34" charset="0"/>
              </a:rPr>
              <a:t>Screenshot of </a:t>
            </a:r>
            <a:r>
              <a:rPr lang="en-US" dirty="0">
                <a:latin typeface="Calibri" panose="020F0502020204030204" pitchFamily="34" charset="0"/>
                <a:ea typeface="Times New Roman" panose="02020603050405020304" pitchFamily="18" charset="0"/>
                <a:cs typeface="Calibri" panose="020F0502020204030204" pitchFamily="34" charset="0"/>
              </a:rPr>
              <a:t>code in Arduino IDE showing </a:t>
            </a:r>
            <a:r>
              <a:rPr lang="en-US" b="1" dirty="0">
                <a:latin typeface="Calibri" panose="020F0502020204030204" pitchFamily="34" charset="0"/>
                <a:ea typeface="Times New Roman" panose="02020603050405020304" pitchFamily="18" charset="0"/>
                <a:cs typeface="Calibri" panose="020F0502020204030204" pitchFamily="34" charset="0"/>
              </a:rPr>
              <a:t>my name in the comment.</a:t>
            </a:r>
            <a:endParaRPr lang="en-US"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47FB9CF-128B-4FAE-B161-1E216EB3AE35}"/>
              </a:ext>
            </a:extLst>
          </p:cNvPr>
          <p:cNvPicPr>
            <a:picLocks noChangeAspect="1"/>
          </p:cNvPicPr>
          <p:nvPr/>
        </p:nvPicPr>
        <p:blipFill>
          <a:blip r:embed="rId3"/>
          <a:stretch>
            <a:fillRect/>
          </a:stretch>
        </p:blipFill>
        <p:spPr>
          <a:xfrm>
            <a:off x="5953358" y="1926365"/>
            <a:ext cx="646232" cy="231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751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8"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0" name="Rectangle 19">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47726" y="579694"/>
            <a:ext cx="3910046" cy="2930269"/>
          </a:xfrm>
        </p:spPr>
        <p:txBody>
          <a:bodyPr vert="horz" lIns="91440" tIns="45720" rIns="91440" bIns="45720" rtlCol="0" anchor="b">
            <a:normAutofit/>
          </a:bodyPr>
          <a:lstStyle/>
          <a:p>
            <a:pPr>
              <a:lnSpc>
                <a:spcPct val="90000"/>
              </a:lnSpc>
            </a:pPr>
            <a:r>
              <a:rPr lang="en-US" sz="3600" dirty="0">
                <a:latin typeface="Calibri" panose="020F0502020204030204" pitchFamily="34" charset="0"/>
                <a:cs typeface="Calibri" panose="020F0502020204030204" pitchFamily="34" charset="0"/>
              </a:rPr>
              <a:t>Screenshot of 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47726" y="3602038"/>
            <a:ext cx="3910046" cy="2666800"/>
          </a:xfrm>
        </p:spPr>
        <p:txBody>
          <a:bodyPr vert="horz" lIns="91440" tIns="45720" rIns="91440" bIns="45720" rtlCol="0">
            <a:normAutofit/>
          </a:bodyPr>
          <a:lstStyle/>
          <a:p>
            <a:r>
              <a:rPr lang="en-US" dirty="0">
                <a:latin typeface="Calibri" panose="020F0502020204030204" pitchFamily="34" charset="0"/>
                <a:cs typeface="Calibri" panose="020F0502020204030204" pitchFamily="34" charset="0"/>
              </a:rPr>
              <a:t>Screenshot of output in Serial Monitor.</a:t>
            </a:r>
            <a:endParaRPr lang="en-US" b="1"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55AB4E6D-DF14-460C-9AFF-107845893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25" name="Straight Connector 24">
              <a:extLst>
                <a:ext uri="{FF2B5EF4-FFF2-40B4-BE49-F238E27FC236}">
                  <a16:creationId xmlns:a16="http://schemas.microsoft.com/office/drawing/2014/main" id="{658C3964-BF34-4211-835A-24B827B779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8133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498194-83A5-4CCE-AA0B-12C3FE68EE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76734"/>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125AC6-B711-4F7C-B0D2-8369A8D671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5171535" y="0"/>
              <a:ext cx="0"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43B8FC-DC9A-4AC0-BF25-85AF5B494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1DDAE9-A410-4735-8FF2-86DA55E82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3429000"/>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3" name="Picture 2" descr="Graphical user interface, text, application, Word&#10;&#10;Description automatically generated">
            <a:extLst>
              <a:ext uri="{FF2B5EF4-FFF2-40B4-BE49-F238E27FC236}">
                <a16:creationId xmlns:a16="http://schemas.microsoft.com/office/drawing/2014/main" id="{F4FF5E55-0F5A-48C2-8019-0652ADC18D38}"/>
              </a:ext>
            </a:extLst>
          </p:cNvPr>
          <p:cNvPicPr>
            <a:picLocks noChangeAspect="1"/>
          </p:cNvPicPr>
          <p:nvPr/>
        </p:nvPicPr>
        <p:blipFill>
          <a:blip r:embed="rId2"/>
          <a:stretch>
            <a:fillRect/>
          </a:stretch>
        </p:blipFill>
        <p:spPr>
          <a:xfrm>
            <a:off x="5903911" y="3729777"/>
            <a:ext cx="5231749" cy="2301969"/>
          </a:xfrm>
          <a:prstGeom prst="rect">
            <a:avLst/>
          </a:prstGeom>
        </p:spPr>
      </p:pic>
      <p:pic>
        <p:nvPicPr>
          <p:cNvPr id="5" name="Picture Placeholder 4" descr="Graphical user interface, text, application, Word&#10;&#10;Description automatically generated">
            <a:extLst>
              <a:ext uri="{FF2B5EF4-FFF2-40B4-BE49-F238E27FC236}">
                <a16:creationId xmlns:a16="http://schemas.microsoft.com/office/drawing/2014/main" id="{A847A34B-98C2-447B-B1E5-9E34194F85E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tretch/>
        </p:blipFill>
        <p:spPr>
          <a:xfrm>
            <a:off x="5905762" y="826247"/>
            <a:ext cx="5241464" cy="2253829"/>
          </a:xfrm>
          <a:prstGeom prst="rect">
            <a:avLst/>
          </a:prstGeom>
        </p:spPr>
      </p:pic>
      <p:sp>
        <p:nvSpPr>
          <p:cNvPr id="6" name="TextBox 5">
            <a:extLst>
              <a:ext uri="{FF2B5EF4-FFF2-40B4-BE49-F238E27FC236}">
                <a16:creationId xmlns:a16="http://schemas.microsoft.com/office/drawing/2014/main" id="{80D61EC2-EED4-4609-8F0E-7C72E32A65CE}"/>
              </a:ext>
            </a:extLst>
          </p:cNvPr>
          <p:cNvSpPr txBox="1"/>
          <p:nvPr/>
        </p:nvSpPr>
        <p:spPr>
          <a:xfrm>
            <a:off x="6054670" y="142832"/>
            <a:ext cx="4930230" cy="369332"/>
          </a:xfrm>
          <a:prstGeom prst="rect">
            <a:avLst/>
          </a:prstGeom>
          <a:noFill/>
        </p:spPr>
        <p:txBody>
          <a:bodyPr wrap="square" rtlCol="0">
            <a:spAutoFit/>
          </a:bodyPr>
          <a:lstStyle/>
          <a:p>
            <a:pPr algn="ctr"/>
            <a:r>
              <a:rPr lang="en-US" dirty="0">
                <a:solidFill>
                  <a:srgbClr val="C25D5D"/>
                </a:solidFill>
                <a:latin typeface="Calibri" panose="020F0502020204030204" pitchFamily="34" charset="0"/>
                <a:cs typeface="Calibri" panose="020F0502020204030204" pitchFamily="34" charset="0"/>
              </a:rPr>
              <a:t>No push button function</a:t>
            </a:r>
          </a:p>
        </p:txBody>
      </p:sp>
      <p:sp>
        <p:nvSpPr>
          <p:cNvPr id="7" name="TextBox 6">
            <a:extLst>
              <a:ext uri="{FF2B5EF4-FFF2-40B4-BE49-F238E27FC236}">
                <a16:creationId xmlns:a16="http://schemas.microsoft.com/office/drawing/2014/main" id="{17720AE2-C79A-4ECF-AA73-04BDC6C1DAD9}"/>
              </a:ext>
            </a:extLst>
          </p:cNvPr>
          <p:cNvSpPr txBox="1"/>
          <p:nvPr/>
        </p:nvSpPr>
        <p:spPr>
          <a:xfrm>
            <a:off x="5815288" y="6427061"/>
            <a:ext cx="5101950" cy="369332"/>
          </a:xfrm>
          <a:prstGeom prst="rect">
            <a:avLst/>
          </a:prstGeom>
          <a:noFill/>
        </p:spPr>
        <p:txBody>
          <a:bodyPr wrap="square" rtlCol="0">
            <a:spAutoFit/>
          </a:bodyPr>
          <a:lstStyle/>
          <a:p>
            <a:pPr algn="ctr"/>
            <a:r>
              <a:rPr lang="en-US" dirty="0">
                <a:solidFill>
                  <a:srgbClr val="C25D5D"/>
                </a:solidFill>
                <a:latin typeface="Calibri" panose="020F0502020204030204" pitchFamily="34" charset="0"/>
                <a:cs typeface="Calibri" panose="020F0502020204030204" pitchFamily="34" charset="0"/>
              </a:rPr>
              <a:t>With push button function</a:t>
            </a:r>
          </a:p>
        </p:txBody>
      </p:sp>
    </p:spTree>
    <p:extLst>
      <p:ext uri="{BB962C8B-B14F-4D97-AF65-F5344CB8AC3E}">
        <p14:creationId xmlns:p14="http://schemas.microsoft.com/office/powerpoint/2010/main" val="3015453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67" name="Group 66">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8" name="Straight Connector 67">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3"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75" name="Group 74">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76" name="Straight Connector 75">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1"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useBgFill="1">
        <p:nvSpPr>
          <p:cNvPr id="83" name="Rectangle 82">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5" name="Rectangle 84">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6BF6B597-9EAC-469F-AC51-A0B568C49685}"/>
              </a:ext>
            </a:extLst>
          </p:cNvPr>
          <p:cNvSpPr>
            <a:spLocks noGrp="1"/>
          </p:cNvSpPr>
          <p:nvPr>
            <p:ph type="title"/>
          </p:nvPr>
        </p:nvSpPr>
        <p:spPr>
          <a:xfrm>
            <a:off x="847725" y="581337"/>
            <a:ext cx="6034433" cy="2928626"/>
          </a:xfrm>
        </p:spPr>
        <p:txBody>
          <a:bodyPr vert="horz" lIns="91440" tIns="45720" rIns="91440" bIns="45720" rtlCol="0" anchor="b">
            <a:normAutofit/>
          </a:bodyPr>
          <a:lstStyle/>
          <a:p>
            <a:r>
              <a:rPr lang="en-US" sz="5200" dirty="0">
                <a:latin typeface="Calibri" panose="020F0502020204030204" pitchFamily="34" charset="0"/>
                <a:cs typeface="Calibri" panose="020F0502020204030204" pitchFamily="34" charset="0"/>
              </a:rPr>
              <a:t>What was learned in this module…</a:t>
            </a:r>
          </a:p>
        </p:txBody>
      </p:sp>
      <p:grpSp>
        <p:nvGrpSpPr>
          <p:cNvPr id="87" name="Group 86">
            <a:extLst>
              <a:ext uri="{FF2B5EF4-FFF2-40B4-BE49-F238E27FC236}">
                <a16:creationId xmlns:a16="http://schemas.microsoft.com/office/drawing/2014/main" id="{40D0A8D9-CC62-47CD-9F1B-B05F0CD501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88" name="Freeform: Shape 87">
              <a:extLst>
                <a:ext uri="{FF2B5EF4-FFF2-40B4-BE49-F238E27FC236}">
                  <a16:creationId xmlns:a16="http://schemas.microsoft.com/office/drawing/2014/main" id="{DB1C30F1-49D0-4EF3-A9F8-4A8D6B23E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89" name="Straight Connector 88">
              <a:extLst>
                <a:ext uri="{FF2B5EF4-FFF2-40B4-BE49-F238E27FC236}">
                  <a16:creationId xmlns:a16="http://schemas.microsoft.com/office/drawing/2014/main" id="{D9396F07-C7A3-4214-965B-06034CDA8D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6F8A44-A948-4F50-BE39-869346EE16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3E52A7-87DE-4D95-B20F-A16D218CF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4006D-C387-4668-904B-4AA1846C16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2000F8-7F4E-45E1-BD3F-C97176AC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DFD702-E410-4BAA-9925-5F34D660E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922BF-85AE-4699-BB12-1B0D4FB53B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D8BC431-0F3C-4352-A8AA-FBAB4934BD3D}"/>
              </a:ext>
            </a:extLst>
          </p:cNvPr>
          <p:cNvSpPr txBox="1"/>
          <p:nvPr/>
        </p:nvSpPr>
        <p:spPr>
          <a:xfrm>
            <a:off x="847725" y="3996813"/>
            <a:ext cx="5821402"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dirty="0">
                <a:solidFill>
                  <a:prstClr val="white"/>
                </a:solidFill>
                <a:latin typeface="Calibri" panose="020F0502020204030204" pitchFamily="34" charset="0"/>
                <a:cs typeface="Calibri" panose="020F0502020204030204" pitchFamily="34" charset="0"/>
              </a:rPr>
              <a:t>To troubleshoot the issue with the push button function.</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Knowing when the cross-walk function switches when using the Arduino serial monitor.</a:t>
            </a:r>
          </a:p>
        </p:txBody>
      </p:sp>
    </p:spTree>
    <p:extLst>
      <p:ext uri="{BB962C8B-B14F-4D97-AF65-F5344CB8AC3E}">
        <p14:creationId xmlns:p14="http://schemas.microsoft.com/office/powerpoint/2010/main" val="931133795"/>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sp useBgFill="1">
        <p:nvSpPr>
          <p:cNvPr id="26" name="Rectangle 25">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AE9469B-68BD-4DB2-80E3-ECEAF850EACD}"/>
              </a:ext>
            </a:extLst>
          </p:cNvPr>
          <p:cNvSpPr>
            <a:spLocks noGrp="1"/>
          </p:cNvSpPr>
          <p:nvPr>
            <p:ph type="title"/>
          </p:nvPr>
        </p:nvSpPr>
        <p:spPr>
          <a:xfrm>
            <a:off x="774279" y="3255576"/>
            <a:ext cx="6034433" cy="3014231"/>
          </a:xfrm>
        </p:spPr>
        <p:txBody>
          <a:bodyPr vert="horz" lIns="91440" tIns="45720" rIns="91440" bIns="45720" rtlCol="0" anchor="b">
            <a:normAutofit fontScale="90000"/>
          </a:bodyPr>
          <a:lstStyle/>
          <a:p>
            <a:pPr>
              <a:lnSpc>
                <a:spcPct val="90000"/>
              </a:lnSpc>
            </a:pPr>
            <a:r>
              <a:rPr lang="en-US" dirty="0">
                <a:latin typeface="Calibri" panose="020F0502020204030204" pitchFamily="34" charset="0"/>
                <a:cs typeface="Calibri" panose="020F0502020204030204" pitchFamily="34" charset="0"/>
              </a:rPr>
              <a:t>Module 6: Creating a Multiple Traffic Light Controller with a Cross Walk  and an Emergency Buzzer</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sz="4800" dirty="0"/>
            </a:br>
            <a:endParaRPr lang="en-US" sz="4800" dirty="0"/>
          </a:p>
        </p:txBody>
      </p:sp>
      <p:sp>
        <p:nvSpPr>
          <p:cNvPr id="3" name="Content Placeholder 2">
            <a:extLst>
              <a:ext uri="{FF2B5EF4-FFF2-40B4-BE49-F238E27FC236}">
                <a16:creationId xmlns:a16="http://schemas.microsoft.com/office/drawing/2014/main" id="{F334C3C1-DF12-4EF3-B1A1-3974A4A502C2}"/>
              </a:ext>
            </a:extLst>
          </p:cNvPr>
          <p:cNvSpPr>
            <a:spLocks noGrp="1"/>
          </p:cNvSpPr>
          <p:nvPr>
            <p:ph idx="1"/>
          </p:nvPr>
        </p:nvSpPr>
        <p:spPr>
          <a:xfrm>
            <a:off x="847725" y="3602038"/>
            <a:ext cx="6034433" cy="1655762"/>
          </a:xfrm>
        </p:spPr>
        <p:txBody>
          <a:bodyPr vert="horz" lIns="91440" tIns="45720" rIns="91440" bIns="45720" rtlCol="0">
            <a:normAutofit/>
          </a:bodyPr>
          <a:lstStyle/>
          <a:p>
            <a:pPr marL="0" indent="0">
              <a:buNone/>
            </a:pPr>
            <a:r>
              <a:rPr lang="en-US" sz="2000" dirty="0">
                <a:latin typeface="Calibri" panose="020F0502020204030204" pitchFamily="34" charset="0"/>
                <a:cs typeface="Calibri" panose="020F0502020204030204" pitchFamily="34" charset="0"/>
              </a:rPr>
              <a:t>In this module, we must install the </a:t>
            </a:r>
            <a:r>
              <a:rPr lang="en-US" sz="2000" b="1" dirty="0">
                <a:latin typeface="Calibri" panose="020F0502020204030204" pitchFamily="34" charset="0"/>
                <a:cs typeface="Calibri" panose="020F0502020204030204" pitchFamily="34" charset="0"/>
              </a:rPr>
              <a:t>LiquidCrystal_I2C</a:t>
            </a:r>
            <a:r>
              <a:rPr lang="en-US" sz="2000" dirty="0">
                <a:latin typeface="Calibri" panose="020F0502020204030204" pitchFamily="34" charset="0"/>
                <a:cs typeface="Calibri" panose="020F0502020204030204" pitchFamily="34" charset="0"/>
              </a:rPr>
              <a:t>-master Library in the Arduino IDE to put the LCD monitor to use. (There was plenty of troubleshooting here, as well.)</a:t>
            </a:r>
          </a:p>
        </p:txBody>
      </p:sp>
      <p:grpSp>
        <p:nvGrpSpPr>
          <p:cNvPr id="30" name="Group 29">
            <a:extLst>
              <a:ext uri="{FF2B5EF4-FFF2-40B4-BE49-F238E27FC236}">
                <a16:creationId xmlns:a16="http://schemas.microsoft.com/office/drawing/2014/main" id="{FC90EEE4-3D64-4239-BA3C-1F26DB520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2"/>
            <a:ext cx="4133553" cy="6864437"/>
            <a:chOff x="7433816" y="-6437"/>
            <a:chExt cx="4133553" cy="6864437"/>
          </a:xfrm>
        </p:grpSpPr>
        <p:cxnSp>
          <p:nvCxnSpPr>
            <p:cNvPr id="31" name="Straight Connector 30">
              <a:extLst>
                <a:ext uri="{FF2B5EF4-FFF2-40B4-BE49-F238E27FC236}">
                  <a16:creationId xmlns:a16="http://schemas.microsoft.com/office/drawing/2014/main" id="{8BCCBF4F-7562-4D0E-8E1E-9C4C9F1A03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7"/>
              <a:ext cx="0" cy="56953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5BB71257-AC16-4845-A044-15B9B3AA57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53567"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33" name="Straight Connector 32">
              <a:extLst>
                <a:ext uri="{FF2B5EF4-FFF2-40B4-BE49-F238E27FC236}">
                  <a16:creationId xmlns:a16="http://schemas.microsoft.com/office/drawing/2014/main" id="{1A2F9755-1611-41F4-997F-6EB934312F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3435437"/>
              <a:ext cx="3193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4199E6-8C28-4770-9ACC-1916BFF068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265716" y="3435437"/>
              <a:ext cx="30165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B6487F-8512-43C5-9D45-EA29CBB8B1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790E1-3096-4285-AF56-23562D7603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B75CF3-4EBC-4297-9B27-E56EAE587D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A49E5-7189-40AB-BD61-A648A80DC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09586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80718" y="480109"/>
            <a:ext cx="3932237" cy="2341564"/>
          </a:xfrm>
        </p:spPr>
        <p:txBody>
          <a:bodyPr>
            <a:normAutofit/>
          </a:bodyPr>
          <a:lstStyle/>
          <a:p>
            <a:r>
              <a:rPr lang="en-US" sz="3600" dirty="0">
                <a:latin typeface="Calibri" panose="020F0502020204030204" pitchFamily="34" charset="0"/>
                <a:cs typeface="Calibri" panose="020F0502020204030204" pitchFamily="34" charset="0"/>
              </a:rPr>
              <a:t>Picture of circuit with working LEDs and LCD display</a:t>
            </a:r>
          </a:p>
        </p:txBody>
      </p:sp>
      <p:pic>
        <p:nvPicPr>
          <p:cNvPr id="5" name="Picture Placeholder 4" descr="A picture containing electronics&#10;&#10;Description automatically generated">
            <a:extLst>
              <a:ext uri="{FF2B5EF4-FFF2-40B4-BE49-F238E27FC236}">
                <a16:creationId xmlns:a16="http://schemas.microsoft.com/office/drawing/2014/main" id="{618B3403-9AE8-4824-8BD0-3DD83820B1CD}"/>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42" r="1142"/>
          <a:stretch/>
        </p:blipFill>
        <p:spPr>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80718" y="3039376"/>
            <a:ext cx="3814099" cy="2821675"/>
          </a:xfrm>
        </p:spPr>
        <p:txBody>
          <a:bodyPr>
            <a:normAutofit fontScale="40000" lnSpcReduction="20000"/>
          </a:bodyPr>
          <a:lstStyle/>
          <a:p>
            <a:pPr lvl="0"/>
            <a:r>
              <a:rPr lang="en-US" sz="4000" dirty="0">
                <a:highlight>
                  <a:srgbClr val="00FFFF"/>
                </a:highlight>
                <a:latin typeface="Calibri" panose="020F0502020204030204" pitchFamily="34" charset="0"/>
                <a:cs typeface="Calibri" panose="020F0502020204030204" pitchFamily="34" charset="0"/>
              </a:rPr>
              <a:t>ESP 32 Board</a:t>
            </a:r>
          </a:p>
          <a:p>
            <a:r>
              <a:rPr lang="en-US" sz="4000" dirty="0">
                <a:latin typeface="Calibri" panose="020F0502020204030204" pitchFamily="34" charset="0"/>
                <a:cs typeface="Calibri" panose="020F0502020204030204" pitchFamily="34" charset="0"/>
              </a:rPr>
              <a:t>Colored LEDs: </a:t>
            </a:r>
            <a:r>
              <a:rPr lang="en-US" sz="4000" dirty="0">
                <a:solidFill>
                  <a:srgbClr val="FF0000"/>
                </a:solidFill>
                <a:latin typeface="Calibri" panose="020F0502020204030204" pitchFamily="34" charset="0"/>
                <a:cs typeface="Calibri" panose="020F0502020204030204" pitchFamily="34" charset="0"/>
              </a:rPr>
              <a:t>Red</a:t>
            </a:r>
            <a:r>
              <a:rPr lang="en-US" sz="4000" dirty="0">
                <a:latin typeface="Calibri" panose="020F0502020204030204" pitchFamily="34" charset="0"/>
                <a:cs typeface="Calibri" panose="020F0502020204030204" pitchFamily="34" charset="0"/>
              </a:rPr>
              <a:t>, </a:t>
            </a:r>
            <a:r>
              <a:rPr lang="en-US" sz="4000" dirty="0">
                <a:solidFill>
                  <a:srgbClr val="FFC000"/>
                </a:solidFill>
                <a:latin typeface="Calibri" panose="020F0502020204030204" pitchFamily="34" charset="0"/>
                <a:cs typeface="Calibri" panose="020F0502020204030204" pitchFamily="34" charset="0"/>
              </a:rPr>
              <a:t>Yellow</a:t>
            </a:r>
            <a:r>
              <a:rPr lang="en-US" sz="4000" dirty="0">
                <a:latin typeface="Calibri" panose="020F0502020204030204" pitchFamily="34" charset="0"/>
                <a:cs typeface="Calibri" panose="020F0502020204030204" pitchFamily="34" charset="0"/>
              </a:rPr>
              <a:t> and </a:t>
            </a:r>
            <a:r>
              <a:rPr lang="en-US" sz="4000" dirty="0">
                <a:solidFill>
                  <a:srgbClr val="00B050"/>
                </a:solidFill>
                <a:latin typeface="Calibri" panose="020F0502020204030204" pitchFamily="34" charset="0"/>
                <a:cs typeface="Calibri" panose="020F0502020204030204" pitchFamily="34" charset="0"/>
              </a:rPr>
              <a:t>Green</a:t>
            </a:r>
            <a:r>
              <a:rPr lang="en-US" sz="4000" dirty="0">
                <a:latin typeface="Calibri" panose="020F0502020204030204" pitchFamily="34" charset="0"/>
                <a:cs typeface="Calibri" panose="020F0502020204030204" pitchFamily="34" charset="0"/>
              </a:rPr>
              <a:t> (two sets)</a:t>
            </a:r>
          </a:p>
          <a:p>
            <a:pPr lvl="0"/>
            <a:r>
              <a:rPr lang="en-US" sz="4000" dirty="0">
                <a:latin typeface="Calibri" panose="020F0502020204030204" pitchFamily="34" charset="0"/>
                <a:cs typeface="Calibri" panose="020F0502020204030204" pitchFamily="34" charset="0"/>
              </a:rPr>
              <a:t>220 Ohm Resistors (optional)</a:t>
            </a:r>
          </a:p>
          <a:p>
            <a:pPr lvl="0"/>
            <a:r>
              <a:rPr lang="en-US" sz="4000" dirty="0">
                <a:highlight>
                  <a:srgbClr val="C0C0C0"/>
                </a:highlight>
                <a:latin typeface="Calibri" panose="020F0502020204030204" pitchFamily="34" charset="0"/>
                <a:cs typeface="Calibri" panose="020F0502020204030204" pitchFamily="34" charset="0"/>
              </a:rPr>
              <a:t>Push Button</a:t>
            </a:r>
          </a:p>
          <a:p>
            <a:r>
              <a:rPr lang="en-US" sz="4000" dirty="0">
                <a:solidFill>
                  <a:srgbClr val="00B0F0"/>
                </a:solidFill>
                <a:latin typeface="Calibri" panose="020F0502020204030204" pitchFamily="34" charset="0"/>
                <a:cs typeface="Calibri" panose="020F0502020204030204" pitchFamily="34" charset="0"/>
              </a:rPr>
              <a:t>LCD Unit  with Message Display</a:t>
            </a:r>
          </a:p>
          <a:p>
            <a:pPr lvl="0"/>
            <a:r>
              <a:rPr lang="en-US" sz="4000" dirty="0">
                <a:solidFill>
                  <a:schemeClr val="bg1"/>
                </a:solidFill>
                <a:highlight>
                  <a:srgbClr val="FF00FF"/>
                </a:highlight>
                <a:latin typeface="Calibri" panose="020F0502020204030204" pitchFamily="34" charset="0"/>
                <a:cs typeface="Calibri" panose="020F0502020204030204" pitchFamily="34" charset="0"/>
              </a:rPr>
              <a:t>Wires</a:t>
            </a:r>
          </a:p>
          <a:p>
            <a:pPr lvl="0"/>
            <a:r>
              <a:rPr lang="en-US" sz="4000" dirty="0">
                <a:solidFill>
                  <a:schemeClr val="bg1"/>
                </a:solidFill>
                <a:highlight>
                  <a:srgbClr val="0000FF"/>
                </a:highlight>
                <a:latin typeface="Calibri" panose="020F0502020204030204" pitchFamily="34" charset="0"/>
                <a:cs typeface="Calibri" panose="020F0502020204030204" pitchFamily="34" charset="0"/>
              </a:rPr>
              <a:t>Breadboard</a:t>
            </a:r>
          </a:p>
          <a:p>
            <a:endParaRPr lang="en-US" dirty="0"/>
          </a:p>
        </p:txBody>
      </p:sp>
      <p:sp>
        <p:nvSpPr>
          <p:cNvPr id="3" name="Arrow: Pentagon 2">
            <a:extLst>
              <a:ext uri="{FF2B5EF4-FFF2-40B4-BE49-F238E27FC236}">
                <a16:creationId xmlns:a16="http://schemas.microsoft.com/office/drawing/2014/main" id="{B698B3B6-75BF-4EAA-BADC-F64F5843960C}"/>
              </a:ext>
            </a:extLst>
          </p:cNvPr>
          <p:cNvSpPr/>
          <p:nvPr/>
        </p:nvSpPr>
        <p:spPr>
          <a:xfrm>
            <a:off x="668740" y="6066430"/>
            <a:ext cx="3029803" cy="791570"/>
          </a:xfrm>
          <a:prstGeom prst="homePlate">
            <a:avLst/>
          </a:prstGeom>
          <a:solidFill>
            <a:srgbClr val="C25D5D"/>
          </a:solidFill>
          <a:ln>
            <a:solidFill>
              <a:srgbClr val="9D3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7" name="TextBox 6">
            <a:extLst>
              <a:ext uri="{FF2B5EF4-FFF2-40B4-BE49-F238E27FC236}">
                <a16:creationId xmlns:a16="http://schemas.microsoft.com/office/drawing/2014/main" id="{60414CBA-8E65-4167-B09B-983226AF8957}"/>
              </a:ext>
            </a:extLst>
          </p:cNvPr>
          <p:cNvSpPr txBox="1"/>
          <p:nvPr/>
        </p:nvSpPr>
        <p:spPr>
          <a:xfrm>
            <a:off x="668740" y="6046716"/>
            <a:ext cx="27713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Calibri" panose="020F0502020204030204"/>
                <a:ea typeface="+mn-ea"/>
                <a:cs typeface="+mn-cs"/>
              </a:rPr>
              <a:t>Note: I had tried to figure out the LCD display backlight, but I probably have a faulty.</a:t>
            </a:r>
          </a:p>
        </p:txBody>
      </p:sp>
      <p:cxnSp>
        <p:nvCxnSpPr>
          <p:cNvPr id="10" name="Straight Arrow Connector 9">
            <a:extLst>
              <a:ext uri="{FF2B5EF4-FFF2-40B4-BE49-F238E27FC236}">
                <a16:creationId xmlns:a16="http://schemas.microsoft.com/office/drawing/2014/main" id="{1566FAC8-61D4-4937-8648-BA38DCFE88AB}"/>
              </a:ext>
            </a:extLst>
          </p:cNvPr>
          <p:cNvCxnSpPr/>
          <p:nvPr/>
        </p:nvCxnSpPr>
        <p:spPr>
          <a:xfrm flipH="1">
            <a:off x="7560859" y="2552131"/>
            <a:ext cx="532263" cy="0"/>
          </a:xfrm>
          <a:prstGeom prst="straightConnector1">
            <a:avLst/>
          </a:prstGeom>
          <a:ln w="38100">
            <a:solidFill>
              <a:srgbClr val="00FF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EB6BF8-53BF-4324-BE5B-35732D4DFAD4}"/>
              </a:ext>
            </a:extLst>
          </p:cNvPr>
          <p:cNvCxnSpPr>
            <a:cxnSpLocks/>
          </p:cNvCxnSpPr>
          <p:nvPr/>
        </p:nvCxnSpPr>
        <p:spPr>
          <a:xfrm>
            <a:off x="7274257" y="480109"/>
            <a:ext cx="0" cy="557121"/>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1E1B643-4673-4FF9-ABF8-2E0F0EE885AD}"/>
              </a:ext>
            </a:extLst>
          </p:cNvPr>
          <p:cNvPicPr>
            <a:picLocks noChangeAspect="1"/>
          </p:cNvPicPr>
          <p:nvPr/>
        </p:nvPicPr>
        <p:blipFill>
          <a:blip r:embed="rId4"/>
          <a:stretch>
            <a:fillRect/>
          </a:stretch>
        </p:blipFill>
        <p:spPr>
          <a:xfrm>
            <a:off x="7826990" y="292729"/>
            <a:ext cx="231668" cy="670618"/>
          </a:xfrm>
          <a:prstGeom prst="rect">
            <a:avLst/>
          </a:prstGeom>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B5DD9FC8-DDFB-479B-8ACC-F407350F1801}"/>
              </a:ext>
            </a:extLst>
          </p:cNvPr>
          <p:cNvCxnSpPr>
            <a:cxnSpLocks/>
          </p:cNvCxnSpPr>
          <p:nvPr/>
        </p:nvCxnSpPr>
        <p:spPr>
          <a:xfrm>
            <a:off x="7014949" y="480109"/>
            <a:ext cx="0" cy="557121"/>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98E013F-2C88-4B8C-A6D5-1B6FA1395CBB}"/>
              </a:ext>
            </a:extLst>
          </p:cNvPr>
          <p:cNvPicPr>
            <a:picLocks noChangeAspect="1"/>
          </p:cNvPicPr>
          <p:nvPr/>
        </p:nvPicPr>
        <p:blipFill>
          <a:blip r:embed="rId5"/>
          <a:stretch>
            <a:fillRect/>
          </a:stretch>
        </p:blipFill>
        <p:spPr>
          <a:xfrm>
            <a:off x="7590773" y="326331"/>
            <a:ext cx="231668" cy="670618"/>
          </a:xfrm>
          <a:prstGeom prst="rect">
            <a:avLst/>
          </a:prstGeom>
          <a:effectLst>
            <a:outerShdw blurRad="50800" dist="381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650F6DEB-2E19-450C-B42A-7F50E201EE61}"/>
              </a:ext>
            </a:extLst>
          </p:cNvPr>
          <p:cNvCxnSpPr>
            <a:cxnSpLocks/>
          </p:cNvCxnSpPr>
          <p:nvPr/>
        </p:nvCxnSpPr>
        <p:spPr>
          <a:xfrm>
            <a:off x="6728346" y="480109"/>
            <a:ext cx="0" cy="550442"/>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9078016-B302-4DB2-A508-D2A8334B9315}"/>
              </a:ext>
            </a:extLst>
          </p:cNvPr>
          <p:cNvPicPr>
            <a:picLocks noChangeAspect="1"/>
          </p:cNvPicPr>
          <p:nvPr/>
        </p:nvPicPr>
        <p:blipFill>
          <a:blip r:embed="rId6"/>
          <a:stretch>
            <a:fillRect/>
          </a:stretch>
        </p:blipFill>
        <p:spPr>
          <a:xfrm>
            <a:off x="7445025" y="372708"/>
            <a:ext cx="231668" cy="664522"/>
          </a:xfrm>
          <a:prstGeom prst="rect">
            <a:avLst/>
          </a:prstGeom>
          <a:effectLst>
            <a:outerShdw blurRad="50800" dist="38100" dir="2700000" algn="tl" rotWithShape="0">
              <a:prstClr val="black">
                <a:alpha val="40000"/>
              </a:prstClr>
            </a:outerShdw>
          </a:effectLst>
        </p:spPr>
      </p:pic>
      <p:cxnSp>
        <p:nvCxnSpPr>
          <p:cNvPr id="24" name="Straight Arrow Connector 23">
            <a:extLst>
              <a:ext uri="{FF2B5EF4-FFF2-40B4-BE49-F238E27FC236}">
                <a16:creationId xmlns:a16="http://schemas.microsoft.com/office/drawing/2014/main" id="{DE7DA951-D6F9-4420-9738-4059F719D1EB}"/>
              </a:ext>
            </a:extLst>
          </p:cNvPr>
          <p:cNvCxnSpPr>
            <a:cxnSpLocks/>
          </p:cNvCxnSpPr>
          <p:nvPr/>
        </p:nvCxnSpPr>
        <p:spPr>
          <a:xfrm flipH="1">
            <a:off x="8830104" y="3578148"/>
            <a:ext cx="545908" cy="0"/>
          </a:xfrm>
          <a:prstGeom prst="straightConnector1">
            <a:avLst/>
          </a:prstGeom>
          <a:ln w="38100">
            <a:solidFill>
              <a:srgbClr val="C0C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83E400-C790-48FF-8751-D8903E954460}"/>
              </a:ext>
            </a:extLst>
          </p:cNvPr>
          <p:cNvCxnSpPr>
            <a:cxnSpLocks/>
          </p:cNvCxnSpPr>
          <p:nvPr/>
        </p:nvCxnSpPr>
        <p:spPr>
          <a:xfrm flipH="1">
            <a:off x="10072047" y="4776716"/>
            <a:ext cx="573206" cy="0"/>
          </a:xfrm>
          <a:prstGeom prst="straightConnector1">
            <a:avLst/>
          </a:prstGeom>
          <a:ln w="38100">
            <a:solidFill>
              <a:srgbClr val="00B0F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9E5F77B-2CE0-4BD5-8BCC-3E06526A7A7D}"/>
              </a:ext>
            </a:extLst>
          </p:cNvPr>
          <p:cNvCxnSpPr/>
          <p:nvPr/>
        </p:nvCxnSpPr>
        <p:spPr>
          <a:xfrm flipV="1">
            <a:off x="5691117" y="4544704"/>
            <a:ext cx="259308" cy="464023"/>
          </a:xfrm>
          <a:prstGeom prst="straightConnector1">
            <a:avLst/>
          </a:prstGeom>
          <a:ln w="3810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D0F79A-C3BF-4775-A5D9-6D311CFCC0FA}"/>
              </a:ext>
            </a:extLst>
          </p:cNvPr>
          <p:cNvCxnSpPr/>
          <p:nvPr/>
        </p:nvCxnSpPr>
        <p:spPr>
          <a:xfrm>
            <a:off x="9376012" y="1828800"/>
            <a:ext cx="0" cy="600502"/>
          </a:xfrm>
          <a:prstGeom prst="straightConnector1">
            <a:avLst/>
          </a:prstGeom>
          <a:ln w="38100">
            <a:solidFill>
              <a:srgbClr val="007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351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up)">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right)">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87" dur="500"/>
                                        <p:tgtEl>
                                          <p:spTgt spid="4">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97" dur="500"/>
                                        <p:tgtEl>
                                          <p:spTgt spid="4">
                                            <p:txEl>
                                              <p:pRg st="6" end="6"/>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up)">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1000"/>
                                        <p:tgtEl>
                                          <p:spTgt spid="3"/>
                                        </p:tgtEl>
                                      </p:cBhvr>
                                    </p:animEffect>
                                    <p:anim calcmode="lin" valueType="num">
                                      <p:cBhvr>
                                        <p:cTn id="108" dur="1000" fill="hold"/>
                                        <p:tgtEl>
                                          <p:spTgt spid="3"/>
                                        </p:tgtEl>
                                        <p:attrNameLst>
                                          <p:attrName>ppt_x</p:attrName>
                                        </p:attrNameLst>
                                      </p:cBhvr>
                                      <p:tavLst>
                                        <p:tav tm="0">
                                          <p:val>
                                            <p:strVal val="#ppt_x"/>
                                          </p:val>
                                        </p:tav>
                                        <p:tav tm="100000">
                                          <p:val>
                                            <p:strVal val="#ppt_x"/>
                                          </p:val>
                                        </p:tav>
                                      </p:tavLst>
                                    </p:anim>
                                    <p:anim calcmode="lin" valueType="num">
                                      <p:cBhvr>
                                        <p:cTn id="10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nodeType="clickEffect">
                                  <p:stCondLst>
                                    <p:cond delay="0"/>
                                  </p:stCondLst>
                                  <p:childTnLst>
                                    <p:set>
                                      <p:cBhvr>
                                        <p:cTn id="1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81491" y="650258"/>
            <a:ext cx="3932237" cy="2341564"/>
          </a:xfrm>
        </p:spPr>
        <p:txBody>
          <a:bodyPr>
            <a:normAutofit/>
          </a:bodyPr>
          <a:lstStyle/>
          <a:p>
            <a:r>
              <a:rPr lang="en-US" sz="3200" dirty="0">
                <a:latin typeface="Calibri" panose="020F0502020204030204" pitchFamily="34" charset="0"/>
                <a:cs typeface="Calibri" panose="020F0502020204030204" pitchFamily="34" charset="0"/>
              </a:rPr>
              <a:t>Screenshot of code in Arduino IDE</a:t>
            </a:r>
          </a:p>
        </p:txBody>
      </p:sp>
      <p:pic>
        <p:nvPicPr>
          <p:cNvPr id="5" name="Picture Placeholder 4" descr="Graphical user interface, text&#10;&#10;Description automatically generated">
            <a:extLst>
              <a:ext uri="{FF2B5EF4-FFF2-40B4-BE49-F238E27FC236}">
                <a16:creationId xmlns:a16="http://schemas.microsoft.com/office/drawing/2014/main" id="{7B3F0E7D-7AED-49D4-BDE0-39BECF63F50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546544" y="1316628"/>
            <a:ext cx="6963965" cy="4224744"/>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681491" y="3319437"/>
            <a:ext cx="3932237" cy="2439987"/>
          </a:xfrm>
        </p:spPr>
        <p:txBody>
          <a:bodyPr>
            <a:normAutofit/>
          </a:bodyPr>
          <a:lstStyle/>
          <a:p>
            <a:r>
              <a:rPr lang="en-US" sz="1800" dirty="0">
                <a:latin typeface="Calibri" panose="020F0502020204030204" pitchFamily="34" charset="0"/>
                <a:cs typeface="Calibri" panose="020F0502020204030204" pitchFamily="34" charset="0"/>
              </a:rPr>
              <a:t>Screenshot of </a:t>
            </a:r>
            <a:r>
              <a:rPr lang="en-US" sz="1800" dirty="0">
                <a:latin typeface="Calibri" panose="020F0502020204030204" pitchFamily="34" charset="0"/>
                <a:ea typeface="Times New Roman" panose="02020603050405020304" pitchFamily="18" charset="0"/>
                <a:cs typeface="Calibri" panose="020F0502020204030204" pitchFamily="34" charset="0"/>
              </a:rPr>
              <a:t>code in Arduino IDE showing </a:t>
            </a:r>
            <a:r>
              <a:rPr lang="en-US" sz="1800" b="1" dirty="0">
                <a:latin typeface="Calibri" panose="020F0502020204030204" pitchFamily="34" charset="0"/>
                <a:ea typeface="Times New Roman" panose="02020603050405020304" pitchFamily="18" charset="0"/>
                <a:cs typeface="Calibri" panose="020F0502020204030204" pitchFamily="34" charset="0"/>
              </a:rPr>
              <a:t>my name in the comment.</a:t>
            </a:r>
            <a:endParaRPr lang="en-US" sz="1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4B87E86-E0C2-4299-8431-2A03956B8667}"/>
              </a:ext>
            </a:extLst>
          </p:cNvPr>
          <p:cNvPicPr>
            <a:picLocks noChangeAspect="1"/>
          </p:cNvPicPr>
          <p:nvPr/>
        </p:nvPicPr>
        <p:blipFill>
          <a:blip r:embed="rId3"/>
          <a:stretch>
            <a:fillRect/>
          </a:stretch>
        </p:blipFill>
        <p:spPr>
          <a:xfrm>
            <a:off x="5664600" y="2016629"/>
            <a:ext cx="646232" cy="231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488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Screenshot of Serial Monitor in Arduino IDE</a:t>
            </a:r>
          </a:p>
        </p:txBody>
      </p:sp>
      <p:pic>
        <p:nvPicPr>
          <p:cNvPr id="5" name="Picture Placeholder 4" descr="Graphical user interface, text, application&#10;&#10;Description automatically generated">
            <a:extLst>
              <a:ext uri="{FF2B5EF4-FFF2-40B4-BE49-F238E27FC236}">
                <a16:creationId xmlns:a16="http://schemas.microsoft.com/office/drawing/2014/main" id="{29EF5DE8-BFA5-44A9-BC0E-84D92943E35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772025" y="2008448"/>
            <a:ext cx="6651525" cy="2866104"/>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latin typeface="Calibri" panose="020F0502020204030204" pitchFamily="34" charset="0"/>
                <a:cs typeface="Calibri" panose="020F0502020204030204" pitchFamily="34" charset="0"/>
              </a:rPr>
              <a:t>Screenshot of output in Serial Monitor.</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673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67" name="Group 66">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8" name="Straight Connector 67">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3"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75" name="Group 74">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76" name="Straight Connector 75">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1"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useBgFill="1">
        <p:nvSpPr>
          <p:cNvPr id="83" name="Rectangle 82">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5" name="Rectangle 84">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6BF6B597-9EAC-469F-AC51-A0B568C49685}"/>
              </a:ext>
            </a:extLst>
          </p:cNvPr>
          <p:cNvSpPr>
            <a:spLocks noGrp="1"/>
          </p:cNvSpPr>
          <p:nvPr>
            <p:ph type="title"/>
          </p:nvPr>
        </p:nvSpPr>
        <p:spPr>
          <a:xfrm>
            <a:off x="847725" y="581337"/>
            <a:ext cx="6034433" cy="2928626"/>
          </a:xfrm>
        </p:spPr>
        <p:txBody>
          <a:bodyPr vert="horz" lIns="91440" tIns="45720" rIns="91440" bIns="45720" rtlCol="0" anchor="b">
            <a:normAutofit/>
          </a:bodyPr>
          <a:lstStyle/>
          <a:p>
            <a:r>
              <a:rPr lang="en-US" sz="5200" dirty="0">
                <a:latin typeface="Calibri" panose="020F0502020204030204" pitchFamily="34" charset="0"/>
                <a:cs typeface="Calibri" panose="020F0502020204030204" pitchFamily="34" charset="0"/>
              </a:rPr>
              <a:t>What was learned in this module…</a:t>
            </a:r>
          </a:p>
        </p:txBody>
      </p:sp>
      <p:grpSp>
        <p:nvGrpSpPr>
          <p:cNvPr id="87" name="Group 86">
            <a:extLst>
              <a:ext uri="{FF2B5EF4-FFF2-40B4-BE49-F238E27FC236}">
                <a16:creationId xmlns:a16="http://schemas.microsoft.com/office/drawing/2014/main" id="{40D0A8D9-CC62-47CD-9F1B-B05F0CD501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88" name="Freeform: Shape 87">
              <a:extLst>
                <a:ext uri="{FF2B5EF4-FFF2-40B4-BE49-F238E27FC236}">
                  <a16:creationId xmlns:a16="http://schemas.microsoft.com/office/drawing/2014/main" id="{DB1C30F1-49D0-4EF3-A9F8-4A8D6B23E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89" name="Straight Connector 88">
              <a:extLst>
                <a:ext uri="{FF2B5EF4-FFF2-40B4-BE49-F238E27FC236}">
                  <a16:creationId xmlns:a16="http://schemas.microsoft.com/office/drawing/2014/main" id="{D9396F07-C7A3-4214-965B-06034CDA8D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6F8A44-A948-4F50-BE39-869346EE16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3E52A7-87DE-4D95-B20F-A16D218CF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4006D-C387-4668-904B-4AA1846C16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2000F8-7F4E-45E1-BD3F-C97176AC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DFD702-E410-4BAA-9925-5F34D660E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922BF-85AE-4699-BB12-1B0D4FB53B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D8BC431-0F3C-4352-A8AA-FBAB4934BD3D}"/>
              </a:ext>
            </a:extLst>
          </p:cNvPr>
          <p:cNvSpPr txBox="1"/>
          <p:nvPr/>
        </p:nvSpPr>
        <p:spPr>
          <a:xfrm>
            <a:off x="847725" y="3996813"/>
            <a:ext cx="5821402" cy="1631216"/>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solidFill>
                  <a:prstClr val="white"/>
                </a:solidFill>
                <a:latin typeface="Calibri" panose="020F0502020204030204" pitchFamily="34" charset="0"/>
                <a:cs typeface="Calibri" panose="020F0502020204030204" pitchFamily="34" charset="0"/>
              </a:rPr>
              <a:t>Reading the LCD sign when it switches using the cross-walk function. </a:t>
            </a:r>
          </a:p>
          <a:p>
            <a:pPr marL="285750" indent="-285750">
              <a:buFont typeface="Courier New" panose="02070309020205020404" pitchFamily="49" charset="0"/>
              <a:buChar char="o"/>
            </a:pPr>
            <a:r>
              <a:rPr lang="en-US" sz="2000" dirty="0">
                <a:solidFill>
                  <a:prstClr val="white"/>
                </a:solidFill>
                <a:latin typeface="Calibri" panose="020F0502020204030204" pitchFamily="34" charset="0"/>
                <a:cs typeface="Calibri" panose="020F0502020204030204" pitchFamily="34" charset="0"/>
              </a:rPr>
              <a:t>To switch the dial to adjust LCD (if needed). </a:t>
            </a:r>
          </a:p>
          <a:p>
            <a:pPr marL="285750" indent="-285750">
              <a:buFont typeface="Courier New" panose="02070309020205020404" pitchFamily="49" charset="0"/>
              <a:buChar char="o"/>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Using</a:t>
            </a:r>
            <a:r>
              <a:rPr kumimoji="0" lang="en-US" sz="2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the serial monitor in Arduino to observe th</a:t>
            </a:r>
            <a:r>
              <a:rPr lang="en-US" sz="2000" noProof="0" dirty="0">
                <a:solidFill>
                  <a:prstClr val="white"/>
                </a:solidFill>
                <a:latin typeface="Calibri" panose="020F0502020204030204" pitchFamily="34" charset="0"/>
                <a:cs typeface="Calibri" panose="020F0502020204030204" pitchFamily="34" charset="0"/>
              </a:rPr>
              <a:t>e cross-walk function.</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80744135"/>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6" name="Rectangle 25">
            <a:extLst>
              <a:ext uri="{FF2B5EF4-FFF2-40B4-BE49-F238E27FC236}">
                <a16:creationId xmlns:a16="http://schemas.microsoft.com/office/drawing/2014/main" id="{51B63EEE-B5E3-42ED-90DF-2948123C7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 y="4738"/>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DC7BE8-B819-4865-ACAD-6EE9C972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4D4E431C-C1D8-4876-B98F-A5B555E102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31" name="Straight Connector 30">
              <a:extLst>
                <a:ext uri="{FF2B5EF4-FFF2-40B4-BE49-F238E27FC236}">
                  <a16:creationId xmlns:a16="http://schemas.microsoft.com/office/drawing/2014/main" id="{C44208C3-6917-46CA-ADEA-1F173BB86D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308417-9765-415C-9CD2-34554792FB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37C25D-FEAA-4C0D-B5F5-CB3AA09140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8D0890-1EB5-4BFA-99C0-AE7CD3662B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Graphic 33">
              <a:extLst>
                <a:ext uri="{FF2B5EF4-FFF2-40B4-BE49-F238E27FC236}">
                  <a16:creationId xmlns:a16="http://schemas.microsoft.com/office/drawing/2014/main" id="{E1483275-1175-404A-97BC-3EEFFA5E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36" name="Graphic 33">
              <a:extLst>
                <a:ext uri="{FF2B5EF4-FFF2-40B4-BE49-F238E27FC236}">
                  <a16:creationId xmlns:a16="http://schemas.microsoft.com/office/drawing/2014/main" id="{60689BAD-19EB-4F4A-A065-9EB311882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D47ACD05-2CB0-4D96-B3D8-8AEAC7DDD8D8}"/>
              </a:ext>
            </a:extLst>
          </p:cNvPr>
          <p:cNvSpPr>
            <a:spLocks noGrp="1"/>
          </p:cNvSpPr>
          <p:nvPr>
            <p:ph type="title"/>
          </p:nvPr>
        </p:nvSpPr>
        <p:spPr>
          <a:xfrm>
            <a:off x="946153" y="1289050"/>
            <a:ext cx="8128676" cy="2538535"/>
          </a:xfrm>
        </p:spPr>
        <p:txBody>
          <a:bodyPr vert="horz" lIns="91440" tIns="45720" rIns="91440" bIns="45720" rtlCol="0" anchor="b">
            <a:normAutofit/>
          </a:bodyPr>
          <a:lstStyle/>
          <a:p>
            <a:r>
              <a:rPr lang="en-US" sz="4800" dirty="0">
                <a:latin typeface="Calibri" panose="020F0502020204030204" pitchFamily="34" charset="0"/>
                <a:cs typeface="Calibri" panose="020F0502020204030204" pitchFamily="34" charset="0"/>
              </a:rPr>
              <a:t>Conclusion…</a:t>
            </a:r>
          </a:p>
        </p:txBody>
      </p:sp>
      <p:sp>
        <p:nvSpPr>
          <p:cNvPr id="4" name="TextBox 3">
            <a:extLst>
              <a:ext uri="{FF2B5EF4-FFF2-40B4-BE49-F238E27FC236}">
                <a16:creationId xmlns:a16="http://schemas.microsoft.com/office/drawing/2014/main" id="{7DF738BB-B381-4B10-8229-DD7DB8C6594B}"/>
              </a:ext>
            </a:extLst>
          </p:cNvPr>
          <p:cNvSpPr txBox="1"/>
          <p:nvPr/>
        </p:nvSpPr>
        <p:spPr>
          <a:xfrm>
            <a:off x="5378116" y="1503947"/>
            <a:ext cx="4439642" cy="397031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Throughout the past 7 weeks of learning more about the Internet of Things (IoT), it has been quite the labyrinth to know about how digital devices work. From as knowing the functions of what makes a digital device work, to learning about the small parts that make the digital device function. The biggest challenge here is the project was difficult to figure out. Plenty of troubleshooting had occurred and it was rushed. I honestly feel that I could have done more better, but I am still grateful to learn more about how our devices function, and grateful to learn more in the near future.</a:t>
            </a:r>
          </a:p>
        </p:txBody>
      </p:sp>
    </p:spTree>
    <p:extLst>
      <p:ext uri="{BB962C8B-B14F-4D97-AF65-F5344CB8AC3E}">
        <p14:creationId xmlns:p14="http://schemas.microsoft.com/office/powerpoint/2010/main" val="4138288931"/>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44" name="Straight Connector 4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49"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51" name="Rectangle 50">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46117C-FD3A-4913-B83B-2B19CE1B0E34}"/>
              </a:ext>
            </a:extLst>
          </p:cNvPr>
          <p:cNvSpPr>
            <a:spLocks noGrp="1"/>
          </p:cNvSpPr>
          <p:nvPr>
            <p:ph type="title"/>
          </p:nvPr>
        </p:nvSpPr>
        <p:spPr>
          <a:xfrm>
            <a:off x="625227" y="602606"/>
            <a:ext cx="3910046" cy="2930269"/>
          </a:xfrm>
        </p:spPr>
        <p:txBody>
          <a:bodyPr vert="horz" lIns="91440" tIns="45720" rIns="91440" bIns="45720" rtlCol="0" anchor="b">
            <a:normAutofit/>
          </a:bodyPr>
          <a:lstStyle/>
          <a:p>
            <a:pPr algn="ctr"/>
            <a:r>
              <a:rPr lang="en-US" sz="4800" dirty="0">
                <a:latin typeface="Calibri" panose="020F0502020204030204" pitchFamily="34" charset="0"/>
                <a:cs typeface="Calibri" panose="020F0502020204030204" pitchFamily="34" charset="0"/>
              </a:rPr>
              <a:t>Thank you!</a:t>
            </a:r>
          </a:p>
        </p:txBody>
      </p:sp>
      <p:grpSp>
        <p:nvGrpSpPr>
          <p:cNvPr id="55" name="Group 54">
            <a:extLst>
              <a:ext uri="{FF2B5EF4-FFF2-40B4-BE49-F238E27FC236}">
                <a16:creationId xmlns:a16="http://schemas.microsoft.com/office/drawing/2014/main" id="{859EF20D-5821-4F54-BD14-AB7D16330F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56" name="Straight Connector 55">
              <a:extLst>
                <a:ext uri="{FF2B5EF4-FFF2-40B4-BE49-F238E27FC236}">
                  <a16:creationId xmlns:a16="http://schemas.microsoft.com/office/drawing/2014/main" id="{658C3964-BF34-4211-835A-24B827B779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8133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498194-83A5-4CCE-AA0B-12C3FE68EE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76734"/>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125AC6-B711-4F7C-B0D2-8369A8D671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5171535" y="0"/>
              <a:ext cx="0"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543B8FC-DC9A-4AC0-BF25-85AF5B494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1" name="Picture 10" descr="An electronic circuit board in blue color">
            <a:extLst>
              <a:ext uri="{FF2B5EF4-FFF2-40B4-BE49-F238E27FC236}">
                <a16:creationId xmlns:a16="http://schemas.microsoft.com/office/drawing/2014/main" id="{1AFEE393-C536-415F-B9A6-04D64FA1073A}"/>
              </a:ext>
            </a:extLst>
          </p:cNvPr>
          <p:cNvPicPr>
            <a:picLocks noChangeAspect="1"/>
          </p:cNvPicPr>
          <p:nvPr/>
        </p:nvPicPr>
        <p:blipFill rotWithShape="1">
          <a:blip r:embed="rId2">
            <a:extLst>
              <a:ext uri="{28A0092B-C50C-407E-A947-70E740481C1C}">
                <a14:useLocalDpi xmlns:a14="http://schemas.microsoft.com/office/drawing/2010/main" val="0"/>
              </a:ext>
            </a:extLst>
          </a:blip>
          <a:srcRect r="8916"/>
          <a:stretch/>
        </p:blipFill>
        <p:spPr>
          <a:xfrm>
            <a:off x="5497075" y="1335056"/>
            <a:ext cx="5714598" cy="4187887"/>
          </a:xfrm>
          <a:prstGeom prst="rect">
            <a:avLst/>
          </a:prstGeom>
        </p:spPr>
      </p:pic>
      <p:sp>
        <p:nvSpPr>
          <p:cNvPr id="12" name="TextBox 11">
            <a:extLst>
              <a:ext uri="{FF2B5EF4-FFF2-40B4-BE49-F238E27FC236}">
                <a16:creationId xmlns:a16="http://schemas.microsoft.com/office/drawing/2014/main" id="{7FA91465-1877-48E8-9595-13F0E36AD06F}"/>
              </a:ext>
            </a:extLst>
          </p:cNvPr>
          <p:cNvSpPr txBox="1"/>
          <p:nvPr/>
        </p:nvSpPr>
        <p:spPr>
          <a:xfrm>
            <a:off x="634694" y="3862316"/>
            <a:ext cx="3908118" cy="369332"/>
          </a:xfrm>
          <a:prstGeom prst="rect">
            <a:avLst/>
          </a:prstGeom>
          <a:noFill/>
        </p:spPr>
        <p:txBody>
          <a:bodyPr wrap="square" rtlCol="0">
            <a:spAutoFit/>
          </a:bodyPr>
          <a:lstStyle/>
          <a:p>
            <a:pPr algn="ctr"/>
            <a:r>
              <a:rPr lang="en-US" dirty="0">
                <a:solidFill>
                  <a:srgbClr val="C25D5D"/>
                </a:solidFill>
                <a:latin typeface="Calibri" panose="020F0502020204030204" pitchFamily="34" charset="0"/>
                <a:cs typeface="Calibri" panose="020F0502020204030204" pitchFamily="34" charset="0"/>
              </a:rPr>
              <a:t>Feedback is welcome!</a:t>
            </a:r>
          </a:p>
        </p:txBody>
      </p:sp>
    </p:spTree>
    <p:extLst>
      <p:ext uri="{BB962C8B-B14F-4D97-AF65-F5344CB8AC3E}">
        <p14:creationId xmlns:p14="http://schemas.microsoft.com/office/powerpoint/2010/main" val="14852647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F10C978-51B5-420C-9A05-C8F194EAC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 y="-597"/>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8D34D1C-4E49-4D32-96F1-E49CEBBF8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50CAC5-E45E-47C2-9942-A287C361E69A}"/>
              </a:ext>
            </a:extLst>
          </p:cNvPr>
          <p:cNvSpPr>
            <a:spLocks noGrp="1"/>
          </p:cNvSpPr>
          <p:nvPr>
            <p:ph type="title"/>
          </p:nvPr>
        </p:nvSpPr>
        <p:spPr>
          <a:xfrm>
            <a:off x="838201" y="581337"/>
            <a:ext cx="5601762" cy="2711736"/>
          </a:xfrm>
        </p:spPr>
        <p:txBody>
          <a:bodyPr anchor="b">
            <a:normAutofit/>
          </a:bodyPr>
          <a:lstStyle/>
          <a:p>
            <a:r>
              <a:rPr lang="en-US" dirty="0">
                <a:latin typeface="Calibri" panose="020F0502020204030204" pitchFamily="34" charset="0"/>
                <a:cs typeface="Calibri" panose="020F0502020204030204" pitchFamily="34" charset="0"/>
              </a:rPr>
              <a:t>Introduction: What are digital devices?</a:t>
            </a:r>
          </a:p>
        </p:txBody>
      </p:sp>
      <p:sp>
        <p:nvSpPr>
          <p:cNvPr id="3" name="Content Placeholder 2">
            <a:extLst>
              <a:ext uri="{FF2B5EF4-FFF2-40B4-BE49-F238E27FC236}">
                <a16:creationId xmlns:a16="http://schemas.microsoft.com/office/drawing/2014/main" id="{1C56527A-A42C-4FA5-93F7-7967E77D7F7E}"/>
              </a:ext>
            </a:extLst>
          </p:cNvPr>
          <p:cNvSpPr>
            <a:spLocks noGrp="1"/>
          </p:cNvSpPr>
          <p:nvPr>
            <p:ph idx="1"/>
          </p:nvPr>
        </p:nvSpPr>
        <p:spPr>
          <a:xfrm>
            <a:off x="838201" y="3429000"/>
            <a:ext cx="5601762" cy="2601285"/>
          </a:xfrm>
        </p:spPr>
        <p:txBody>
          <a:bodyPr>
            <a:noAutofit/>
          </a:bodyPr>
          <a:lstStyle/>
          <a:p>
            <a:pPr marL="0" indent="0">
              <a:buNone/>
            </a:pPr>
            <a:r>
              <a:rPr lang="en-US" sz="2000" dirty="0">
                <a:latin typeface="Calibri" panose="020F0502020204030204" pitchFamily="34" charset="0"/>
                <a:cs typeface="Calibri" panose="020F0502020204030204" pitchFamily="34" charset="0"/>
              </a:rPr>
              <a:t>A device or microcontroller contained in a physical unit of equipment. A smartphone, laptop, and smartwatch are only a few of the digital technologies available today. Non-digital (analog) instruments, such as a thermometer, electric fan, and wheelchair, are examples of non-digital (analog) devices. Automobiles, washing machines, and a variety of other items are digital and analog in nature.</a:t>
            </a:r>
          </a:p>
        </p:txBody>
      </p:sp>
      <p:grpSp>
        <p:nvGrpSpPr>
          <p:cNvPr id="29" name="Group 28">
            <a:extLst>
              <a:ext uri="{FF2B5EF4-FFF2-40B4-BE49-F238E27FC236}">
                <a16:creationId xmlns:a16="http://schemas.microsoft.com/office/drawing/2014/main" id="{32B7AEF7-E969-471D-AFC3-24B148F223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30" name="Freeform: Shape 29">
              <a:extLst>
                <a:ext uri="{FF2B5EF4-FFF2-40B4-BE49-F238E27FC236}">
                  <a16:creationId xmlns:a16="http://schemas.microsoft.com/office/drawing/2014/main" id="{6D149F87-1C45-44B2-8D4B-D495F05DF2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31" name="Straight Connector 30">
              <a:extLst>
                <a:ext uri="{FF2B5EF4-FFF2-40B4-BE49-F238E27FC236}">
                  <a16:creationId xmlns:a16="http://schemas.microsoft.com/office/drawing/2014/main" id="{7F0C4227-57D6-49F5-9F99-C043FA774A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E3CAA67-33DF-4DEF-970D-E9D322DED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C9533CB-43E6-43B1-AC1C-0D46BD72D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33">
              <a:extLst>
                <a:ext uri="{FF2B5EF4-FFF2-40B4-BE49-F238E27FC236}">
                  <a16:creationId xmlns:a16="http://schemas.microsoft.com/office/drawing/2014/main" id="{7D02EC05-FE36-4500-9FE7-8F66AD8FE8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999273-8AC9-42C7-A718-903E23486B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48FD3C-C042-47D1-AFA0-A69407BE4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8CF67A-A858-4B50-A061-D2B71B5DBF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2144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1" name="Straight Connector 1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9" name="Straight Connector 18">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24"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6" name="Rectangle 25">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E9469B-68BD-4DB2-80E3-ECEAF850EACD}"/>
              </a:ext>
            </a:extLst>
          </p:cNvPr>
          <p:cNvSpPr>
            <a:spLocks noGrp="1"/>
          </p:cNvSpPr>
          <p:nvPr>
            <p:ph type="title"/>
          </p:nvPr>
        </p:nvSpPr>
        <p:spPr>
          <a:xfrm>
            <a:off x="847725" y="581337"/>
            <a:ext cx="6034433" cy="2928626"/>
          </a:xfrm>
        </p:spPr>
        <p:txBody>
          <a:bodyPr vert="horz" lIns="91440" tIns="45720" rIns="91440" bIns="45720" rtlCol="0" anchor="b">
            <a:normAutofit/>
          </a:bodyPr>
          <a:lstStyle/>
          <a:p>
            <a:pPr>
              <a:lnSpc>
                <a:spcPct val="90000"/>
              </a:lnSpc>
            </a:pPr>
            <a:r>
              <a:rPr lang="en-US" dirty="0">
                <a:latin typeface="Calibri" panose="020F0502020204030204" pitchFamily="34" charset="0"/>
                <a:cs typeface="Calibri" panose="020F0502020204030204" pitchFamily="34" charset="0"/>
              </a:rPr>
              <a:t>Module 2: Project Plan for IoT Traffic Controller</a:t>
            </a:r>
            <a:br>
              <a:rPr lang="en-US" sz="4800" dirty="0"/>
            </a:br>
            <a:endParaRPr lang="en-US" sz="4800" dirty="0"/>
          </a:p>
        </p:txBody>
      </p:sp>
      <p:sp>
        <p:nvSpPr>
          <p:cNvPr id="3" name="Content Placeholder 2">
            <a:extLst>
              <a:ext uri="{FF2B5EF4-FFF2-40B4-BE49-F238E27FC236}">
                <a16:creationId xmlns:a16="http://schemas.microsoft.com/office/drawing/2014/main" id="{F334C3C1-DF12-4EF3-B1A1-3974A4A502C2}"/>
              </a:ext>
            </a:extLst>
          </p:cNvPr>
          <p:cNvSpPr>
            <a:spLocks noGrp="1"/>
          </p:cNvSpPr>
          <p:nvPr>
            <p:ph idx="1"/>
          </p:nvPr>
        </p:nvSpPr>
        <p:spPr>
          <a:xfrm>
            <a:off x="847725" y="3602038"/>
            <a:ext cx="6034433" cy="1655762"/>
          </a:xfrm>
        </p:spPr>
        <p:txBody>
          <a:bodyPr vert="horz" lIns="91440" tIns="45720" rIns="91440" bIns="45720" rtlCol="0">
            <a:normAutofit fontScale="85000" lnSpcReduction="10000"/>
          </a:bodyPr>
          <a:lstStyle/>
          <a:p>
            <a:pPr marL="0" indent="0">
              <a:buNone/>
            </a:pPr>
            <a:r>
              <a:rPr lang="en-US" sz="2000" dirty="0">
                <a:latin typeface="Calibri" panose="020F0502020204030204" pitchFamily="34" charset="0"/>
                <a:cs typeface="Calibri" panose="020F0502020204030204" pitchFamily="34" charset="0"/>
              </a:rPr>
              <a:t>In this module, we must create a two-way traffic light controller with a pedestrian crossing and an emergency signal by designing and developing it. An LCD display at the pedestrian crossing will indicate whether the pedestrian can or cannot cross the street. When they are about to cross, the LCD will count down from ten (10) to zero (0), showing how much time they have.</a:t>
            </a:r>
          </a:p>
        </p:txBody>
      </p:sp>
      <p:grpSp>
        <p:nvGrpSpPr>
          <p:cNvPr id="30" name="Group 29">
            <a:extLst>
              <a:ext uri="{FF2B5EF4-FFF2-40B4-BE49-F238E27FC236}">
                <a16:creationId xmlns:a16="http://schemas.microsoft.com/office/drawing/2014/main" id="{FC90EEE4-3D64-4239-BA3C-1F26DB520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2"/>
            <a:ext cx="4133553" cy="6864437"/>
            <a:chOff x="7433816" y="-6437"/>
            <a:chExt cx="4133553" cy="6864437"/>
          </a:xfrm>
        </p:grpSpPr>
        <p:cxnSp>
          <p:nvCxnSpPr>
            <p:cNvPr id="31" name="Straight Connector 30">
              <a:extLst>
                <a:ext uri="{FF2B5EF4-FFF2-40B4-BE49-F238E27FC236}">
                  <a16:creationId xmlns:a16="http://schemas.microsoft.com/office/drawing/2014/main" id="{8BCCBF4F-7562-4D0E-8E1E-9C4C9F1A03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7"/>
              <a:ext cx="0" cy="56953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5BB71257-AC16-4845-A044-15B9B3AA57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53567"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33" name="Straight Connector 32">
              <a:extLst>
                <a:ext uri="{FF2B5EF4-FFF2-40B4-BE49-F238E27FC236}">
                  <a16:creationId xmlns:a16="http://schemas.microsoft.com/office/drawing/2014/main" id="{1A2F9755-1611-41F4-997F-6EB934312F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3435437"/>
              <a:ext cx="3193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4199E6-8C28-4770-9ACC-1916BFF068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265716" y="3435437"/>
              <a:ext cx="30165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B6487F-8512-43C5-9D45-EA29CBB8B1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790E1-3096-4285-AF56-23562D7603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B75CF3-4EBC-4297-9B27-E56EAE587D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A49E5-7189-40AB-BD61-A648A80DC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7949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77461" y="-433906"/>
            <a:ext cx="3932237" cy="2341564"/>
          </a:xfrm>
        </p:spPr>
        <p:txBody>
          <a:bodyPr>
            <a:normAutofit/>
          </a:bodyPr>
          <a:lstStyle/>
          <a:p>
            <a:r>
              <a:rPr lang="en-US" sz="3600" dirty="0">
                <a:latin typeface="Calibri" panose="020F0502020204030204" pitchFamily="34" charset="0"/>
                <a:cs typeface="Calibri" panose="020F0502020204030204" pitchFamily="34" charset="0"/>
              </a:rPr>
              <a:t>Inventory (Picture)</a:t>
            </a:r>
          </a:p>
        </p:txBody>
      </p:sp>
      <p:pic>
        <p:nvPicPr>
          <p:cNvPr id="4" name="Picture Placeholder 3" descr="A picture containing text&#10;&#10;Description automatically generated">
            <a:extLst>
              <a:ext uri="{FF2B5EF4-FFF2-40B4-BE49-F238E27FC236}">
                <a16:creationId xmlns:a16="http://schemas.microsoft.com/office/drawing/2014/main" id="{85A91900-6D10-4262-BD84-6D2953B56E9B}"/>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8450" r="8450"/>
          <a:stretch/>
        </p:blipFill>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41859" y="2382849"/>
            <a:ext cx="3932237" cy="3694394"/>
          </a:xfrm>
        </p:spPr>
        <p:txBody>
          <a:bodyPr>
            <a:normAutofit fontScale="55000" lnSpcReduction="20000"/>
          </a:bodyPr>
          <a:lstStyle/>
          <a:p>
            <a:pPr lvl="0"/>
            <a:r>
              <a:rPr lang="en-US" sz="3000" dirty="0">
                <a:solidFill>
                  <a:schemeClr val="bg1"/>
                </a:solidFill>
                <a:highlight>
                  <a:srgbClr val="FF00FF"/>
                </a:highlight>
                <a:latin typeface="Calibri" panose="020F0502020204030204" pitchFamily="34" charset="0"/>
                <a:cs typeface="Calibri" panose="020F0502020204030204" pitchFamily="34" charset="0"/>
              </a:rPr>
              <a:t>ESP 32 Board</a:t>
            </a:r>
          </a:p>
          <a:p>
            <a:pPr lvl="0"/>
            <a:r>
              <a:rPr lang="en-US" sz="3000" dirty="0">
                <a:highlight>
                  <a:srgbClr val="00FFFF"/>
                </a:highlight>
                <a:latin typeface="Calibri" panose="020F0502020204030204" pitchFamily="34" charset="0"/>
                <a:cs typeface="Calibri" panose="020F0502020204030204" pitchFamily="34" charset="0"/>
              </a:rPr>
              <a:t>Colored LEDs: Red, Yellow, Green, and Blue</a:t>
            </a:r>
          </a:p>
          <a:p>
            <a:pPr lvl="0"/>
            <a:r>
              <a:rPr lang="en-US" sz="3000" dirty="0">
                <a:highlight>
                  <a:srgbClr val="00FF00"/>
                </a:highlight>
                <a:latin typeface="Calibri" panose="020F0502020204030204" pitchFamily="34" charset="0"/>
                <a:cs typeface="Calibri" panose="020F0502020204030204" pitchFamily="34" charset="0"/>
              </a:rPr>
              <a:t>220 Ohm Resistors (optional)</a:t>
            </a:r>
          </a:p>
          <a:p>
            <a:pPr lvl="0"/>
            <a:r>
              <a:rPr lang="en-US" sz="3000" dirty="0">
                <a:solidFill>
                  <a:schemeClr val="bg1"/>
                </a:solidFill>
                <a:highlight>
                  <a:srgbClr val="FF0000"/>
                </a:highlight>
                <a:latin typeface="Calibri" panose="020F0502020204030204" pitchFamily="34" charset="0"/>
                <a:cs typeface="Calibri" panose="020F0502020204030204" pitchFamily="34" charset="0"/>
              </a:rPr>
              <a:t>Wires</a:t>
            </a:r>
          </a:p>
          <a:p>
            <a:pPr lvl="0"/>
            <a:r>
              <a:rPr lang="en-US" sz="3000" dirty="0">
                <a:highlight>
                  <a:srgbClr val="C0C0C0"/>
                </a:highlight>
                <a:latin typeface="Calibri" panose="020F0502020204030204" pitchFamily="34" charset="0"/>
                <a:cs typeface="Calibri" panose="020F0502020204030204" pitchFamily="34" charset="0"/>
              </a:rPr>
              <a:t>Breadboard(s)</a:t>
            </a:r>
          </a:p>
          <a:p>
            <a:pPr lvl="0"/>
            <a:r>
              <a:rPr lang="en-US" sz="3000" dirty="0">
                <a:solidFill>
                  <a:schemeClr val="bg1"/>
                </a:solidFill>
                <a:highlight>
                  <a:srgbClr val="808080"/>
                </a:highlight>
                <a:latin typeface="Calibri" panose="020F0502020204030204" pitchFamily="34" charset="0"/>
                <a:cs typeface="Calibri" panose="020F0502020204030204" pitchFamily="34" charset="0"/>
              </a:rPr>
              <a:t>LCD Unit with I2C Adapter</a:t>
            </a:r>
          </a:p>
          <a:p>
            <a:pPr lvl="0"/>
            <a:r>
              <a:rPr lang="en-US" sz="3000" dirty="0">
                <a:solidFill>
                  <a:schemeClr val="bg1"/>
                </a:solidFill>
                <a:highlight>
                  <a:srgbClr val="000000"/>
                </a:highlight>
                <a:latin typeface="Calibri" panose="020F0502020204030204" pitchFamily="34" charset="0"/>
                <a:cs typeface="Calibri" panose="020F0502020204030204" pitchFamily="34" charset="0"/>
              </a:rPr>
              <a:t>Active Buzzer</a:t>
            </a:r>
          </a:p>
          <a:p>
            <a:pPr lvl="0"/>
            <a:r>
              <a:rPr lang="en-US" sz="3000" dirty="0">
                <a:highlight>
                  <a:srgbClr val="FFFF00"/>
                </a:highlight>
                <a:latin typeface="Calibri" panose="020F0502020204030204" pitchFamily="34" charset="0"/>
                <a:cs typeface="Calibri" panose="020F0502020204030204" pitchFamily="34" charset="0"/>
              </a:rPr>
              <a:t>Mini Router </a:t>
            </a:r>
          </a:p>
          <a:p>
            <a:pPr lvl="0"/>
            <a:r>
              <a:rPr lang="en-US" sz="3000" dirty="0">
                <a:solidFill>
                  <a:schemeClr val="bg1"/>
                </a:solidFill>
                <a:highlight>
                  <a:srgbClr val="008080"/>
                </a:highlight>
                <a:latin typeface="Calibri" panose="020F0502020204030204" pitchFamily="34" charset="0"/>
                <a:cs typeface="Calibri" panose="020F0502020204030204" pitchFamily="34" charset="0"/>
              </a:rPr>
              <a:t>Push Button(s) </a:t>
            </a:r>
          </a:p>
          <a:p>
            <a:pPr lvl="0"/>
            <a:r>
              <a:rPr lang="en-US" sz="3000" dirty="0">
                <a:solidFill>
                  <a:schemeClr val="bg1"/>
                </a:solidFill>
                <a:highlight>
                  <a:srgbClr val="0000FF"/>
                </a:highlight>
                <a:latin typeface="Calibri" panose="020F0502020204030204" pitchFamily="34" charset="0"/>
                <a:cs typeface="Calibri" panose="020F0502020204030204" pitchFamily="34" charset="0"/>
              </a:rPr>
              <a:t>PIR Motion Sensor</a:t>
            </a:r>
          </a:p>
          <a:p>
            <a:pPr lvl="0"/>
            <a:endParaRPr lang="en-US" dirty="0"/>
          </a:p>
          <a:p>
            <a:endParaRPr lang="en-US" dirty="0"/>
          </a:p>
          <a:p>
            <a:endParaRPr lang="en-US" dirty="0"/>
          </a:p>
        </p:txBody>
      </p:sp>
      <p:cxnSp>
        <p:nvCxnSpPr>
          <p:cNvPr id="8" name="Straight Arrow Connector 7">
            <a:extLst>
              <a:ext uri="{FF2B5EF4-FFF2-40B4-BE49-F238E27FC236}">
                <a16:creationId xmlns:a16="http://schemas.microsoft.com/office/drawing/2014/main" id="{A619B01F-0879-490C-A4D1-3F792042E188}"/>
              </a:ext>
            </a:extLst>
          </p:cNvPr>
          <p:cNvCxnSpPr>
            <a:cxnSpLocks/>
          </p:cNvCxnSpPr>
          <p:nvPr/>
        </p:nvCxnSpPr>
        <p:spPr>
          <a:xfrm flipH="1">
            <a:off x="8786193" y="1617377"/>
            <a:ext cx="278294" cy="251180"/>
          </a:xfrm>
          <a:prstGeom prst="straightConnector1">
            <a:avLst/>
          </a:prstGeom>
          <a:ln w="57150">
            <a:solidFill>
              <a:srgbClr val="FB0DE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011B66-EBDC-4652-B72C-22B9CCA7A848}"/>
              </a:ext>
            </a:extLst>
          </p:cNvPr>
          <p:cNvCxnSpPr/>
          <p:nvPr/>
        </p:nvCxnSpPr>
        <p:spPr>
          <a:xfrm flipH="1">
            <a:off x="8786193" y="1011278"/>
            <a:ext cx="377687" cy="94422"/>
          </a:xfrm>
          <a:prstGeom prst="straightConnector1">
            <a:avLst/>
          </a:prstGeom>
          <a:ln w="57150">
            <a:solidFill>
              <a:srgbClr val="00FF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B006C5-AB02-49C1-B991-CA7B29C6D35A}"/>
              </a:ext>
            </a:extLst>
          </p:cNvPr>
          <p:cNvCxnSpPr>
            <a:cxnSpLocks/>
          </p:cNvCxnSpPr>
          <p:nvPr/>
        </p:nvCxnSpPr>
        <p:spPr>
          <a:xfrm flipH="1">
            <a:off x="10931449" y="3705450"/>
            <a:ext cx="76621" cy="394697"/>
          </a:xfrm>
          <a:prstGeom prst="straightConnector1">
            <a:avLst/>
          </a:prstGeom>
          <a:ln w="57150">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895DF35-4CCC-4416-BC78-6B5A9ABF3961}"/>
              </a:ext>
            </a:extLst>
          </p:cNvPr>
          <p:cNvCxnSpPr/>
          <p:nvPr/>
        </p:nvCxnSpPr>
        <p:spPr>
          <a:xfrm>
            <a:off x="5340626" y="1907658"/>
            <a:ext cx="0" cy="450573"/>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A2A49CA3-137D-4B43-AEC0-72BFC0C0E1FE}"/>
              </a:ext>
            </a:extLst>
          </p:cNvPr>
          <p:cNvCxnSpPr>
            <a:cxnSpLocks/>
          </p:cNvCxnSpPr>
          <p:nvPr/>
        </p:nvCxnSpPr>
        <p:spPr>
          <a:xfrm>
            <a:off x="9179901" y="2089169"/>
            <a:ext cx="0" cy="424726"/>
          </a:xfrm>
          <a:prstGeom prst="straightConnector1">
            <a:avLst/>
          </a:prstGeom>
          <a:ln w="57150">
            <a:solidFill>
              <a:srgbClr val="C0C0C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6116949-74AB-43AA-9B97-8EF8442D263B}"/>
              </a:ext>
            </a:extLst>
          </p:cNvPr>
          <p:cNvCxnSpPr>
            <a:cxnSpLocks/>
          </p:cNvCxnSpPr>
          <p:nvPr/>
        </p:nvCxnSpPr>
        <p:spPr>
          <a:xfrm>
            <a:off x="6773587" y="1351722"/>
            <a:ext cx="0" cy="384313"/>
          </a:xfrm>
          <a:prstGeom prst="straightConnector1">
            <a:avLst/>
          </a:prstGeom>
          <a:ln w="57150">
            <a:solidFill>
              <a:srgbClr val="80808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DBEFFBE-83A5-450E-A0DD-73E00C22FD1B}"/>
              </a:ext>
            </a:extLst>
          </p:cNvPr>
          <p:cNvCxnSpPr/>
          <p:nvPr/>
        </p:nvCxnSpPr>
        <p:spPr>
          <a:xfrm flipH="1">
            <a:off x="10738024" y="3243891"/>
            <a:ext cx="411576"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BE79D5D-DBB7-49C0-AB78-57849EE0ABEC}"/>
              </a:ext>
            </a:extLst>
          </p:cNvPr>
          <p:cNvCxnSpPr/>
          <p:nvPr/>
        </p:nvCxnSpPr>
        <p:spPr>
          <a:xfrm flipV="1">
            <a:off x="7419977" y="5287617"/>
            <a:ext cx="0" cy="344556"/>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254499-CC7B-41ED-AD83-C223BE59FFA0}"/>
              </a:ext>
            </a:extLst>
          </p:cNvPr>
          <p:cNvCxnSpPr>
            <a:cxnSpLocks/>
          </p:cNvCxnSpPr>
          <p:nvPr/>
        </p:nvCxnSpPr>
        <p:spPr>
          <a:xfrm flipH="1">
            <a:off x="10943812" y="1617377"/>
            <a:ext cx="411576" cy="0"/>
          </a:xfrm>
          <a:prstGeom prst="straightConnector1">
            <a:avLst/>
          </a:prstGeom>
          <a:ln w="57150">
            <a:solidFill>
              <a:srgbClr val="00808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69E30A2-5A10-48EA-9202-759C3B1E1148}"/>
              </a:ext>
            </a:extLst>
          </p:cNvPr>
          <p:cNvCxnSpPr>
            <a:cxnSpLocks/>
          </p:cNvCxnSpPr>
          <p:nvPr/>
        </p:nvCxnSpPr>
        <p:spPr>
          <a:xfrm flipH="1">
            <a:off x="10802282" y="1907658"/>
            <a:ext cx="411576" cy="0"/>
          </a:xfrm>
          <a:prstGeom prst="straightConnector1">
            <a:avLst/>
          </a:prstGeom>
          <a:ln w="57150">
            <a:solidFill>
              <a:srgbClr val="00808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A36EB1A-4840-4705-8B17-918CD91771E8}"/>
              </a:ext>
            </a:extLst>
          </p:cNvPr>
          <p:cNvCxnSpPr>
            <a:cxnSpLocks/>
          </p:cNvCxnSpPr>
          <p:nvPr/>
        </p:nvCxnSpPr>
        <p:spPr>
          <a:xfrm>
            <a:off x="9966745" y="1105700"/>
            <a:ext cx="1" cy="560548"/>
          </a:xfrm>
          <a:prstGeom prst="straightConnector1">
            <a:avLst/>
          </a:prstGeom>
          <a:ln w="571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61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Effect transition="in" filter="fade">
                                      <p:cBhvr>
                                        <p:cTn id="67" dur="500"/>
                                        <p:tgtEl>
                                          <p:spTgt spid="7">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fade">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right)">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xEl>
                                              <p:pRg st="7" end="7"/>
                                            </p:txEl>
                                          </p:spTgt>
                                        </p:tgtEl>
                                        <p:attrNameLst>
                                          <p:attrName>style.visibility</p:attrName>
                                        </p:attrNameLst>
                                      </p:cBhvr>
                                      <p:to>
                                        <p:strVal val="visible"/>
                                      </p:to>
                                    </p:set>
                                    <p:animEffect transition="in" filter="fade">
                                      <p:cBhvr>
                                        <p:cTn id="87" dur="500"/>
                                        <p:tgtEl>
                                          <p:spTgt spid="7">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
                                            <p:txEl>
                                              <p:pRg st="8" end="8"/>
                                            </p:txEl>
                                          </p:spTgt>
                                        </p:tgtEl>
                                        <p:attrNameLst>
                                          <p:attrName>style.visibility</p:attrName>
                                        </p:attrNameLst>
                                      </p:cBhvr>
                                      <p:to>
                                        <p:strVal val="visible"/>
                                      </p:to>
                                    </p:set>
                                    <p:animEffect transition="in" filter="fade">
                                      <p:cBhvr>
                                        <p:cTn id="97" dur="500"/>
                                        <p:tgtEl>
                                          <p:spTgt spid="7">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right)">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right)">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
                                            <p:txEl>
                                              <p:pRg st="9" end="9"/>
                                            </p:txEl>
                                          </p:spTgt>
                                        </p:tgtEl>
                                        <p:attrNameLst>
                                          <p:attrName>style.visibility</p:attrName>
                                        </p:attrNameLst>
                                      </p:cBhvr>
                                      <p:to>
                                        <p:strVal val="visible"/>
                                      </p:to>
                                    </p:set>
                                    <p:animEffect transition="in" filter="fade">
                                      <p:cBhvr>
                                        <p:cTn id="112" dur="500"/>
                                        <p:tgtEl>
                                          <p:spTgt spid="7">
                                            <p:txEl>
                                              <p:pRg st="9" end="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up)">
                                      <p:cBhvr>
                                        <p:cTn id="1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ESP32 (Picture)</a:t>
            </a:r>
          </a:p>
        </p:txBody>
      </p:sp>
      <p:pic>
        <p:nvPicPr>
          <p:cNvPr id="4" name="Picture Placeholder 3" descr="A picture containing text, indoor&#10;&#10;Description automatically generated">
            <a:extLst>
              <a:ext uri="{FF2B5EF4-FFF2-40B4-BE49-F238E27FC236}">
                <a16:creationId xmlns:a16="http://schemas.microsoft.com/office/drawing/2014/main" id="{B61A8A53-74CD-4381-9965-E8601317C1D5}"/>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2528" b="22528"/>
          <a:stretch/>
        </p:blipFill>
        <p:spPr>
          <a:xfrm>
            <a:off x="5070712" y="686226"/>
            <a:ext cx="6172200" cy="5173794"/>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r>
              <a:rPr lang="en-US" dirty="0">
                <a:latin typeface="Calibri" panose="020F0502020204030204" pitchFamily="34" charset="0"/>
                <a:cs typeface="Calibri" panose="020F0502020204030204" pitchFamily="34" charset="0"/>
              </a:rPr>
              <a:t>Microcontroller mounted and powered ON.</a:t>
            </a:r>
          </a:p>
          <a:p>
            <a:pPr lvl="0"/>
            <a:endParaRPr lang="en-US" dirty="0"/>
          </a:p>
          <a:p>
            <a:endParaRPr lang="en-US" dirty="0"/>
          </a:p>
          <a:p>
            <a:endParaRPr lang="en-US" dirty="0"/>
          </a:p>
        </p:txBody>
      </p:sp>
      <p:pic>
        <p:nvPicPr>
          <p:cNvPr id="3" name="Picture 2">
            <a:extLst>
              <a:ext uri="{FF2B5EF4-FFF2-40B4-BE49-F238E27FC236}">
                <a16:creationId xmlns:a16="http://schemas.microsoft.com/office/drawing/2014/main" id="{E73AABEF-1CE5-4465-B450-76E49059A0C0}"/>
              </a:ext>
            </a:extLst>
          </p:cNvPr>
          <p:cNvPicPr>
            <a:picLocks noChangeAspect="1"/>
          </p:cNvPicPr>
          <p:nvPr/>
        </p:nvPicPr>
        <p:blipFill>
          <a:blip r:embed="rId4"/>
          <a:stretch>
            <a:fillRect/>
          </a:stretch>
        </p:blipFill>
        <p:spPr>
          <a:xfrm rot="16200000">
            <a:off x="7511779" y="2528007"/>
            <a:ext cx="1085599" cy="4046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9344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Installation of Arduino IDE</a:t>
            </a:r>
          </a:p>
        </p:txBody>
      </p:sp>
      <p:pic>
        <p:nvPicPr>
          <p:cNvPr id="9" name="Picture Placeholder 8" descr="Graphical user interface, application&#10;&#10;Description automatically generated">
            <a:extLst>
              <a:ext uri="{FF2B5EF4-FFF2-40B4-BE49-F238E27FC236}">
                <a16:creationId xmlns:a16="http://schemas.microsoft.com/office/drawing/2014/main" id="{121BDDE7-505C-4737-83F0-145A1918DDEA}"/>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139" r="8139"/>
          <a:stretch/>
        </p:blipFill>
        <p:spPr>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latin typeface="Calibri" panose="020F0502020204030204" pitchFamily="34" charset="0"/>
                <a:cs typeface="Calibri" panose="020F0502020204030204" pitchFamily="34" charset="0"/>
              </a:rPr>
              <a:t>Screenshot of Arduino IDE with </a:t>
            </a:r>
            <a:r>
              <a:rPr lang="en-US" b="1" dirty="0">
                <a:latin typeface="Calibri" panose="020F0502020204030204" pitchFamily="34" charset="0"/>
                <a:cs typeface="Calibri" panose="020F0502020204030204" pitchFamily="34" charset="0"/>
              </a:rPr>
              <a:t>Port </a:t>
            </a:r>
            <a:r>
              <a:rPr lang="en-US" dirty="0">
                <a:latin typeface="Calibri" panose="020F0502020204030204" pitchFamily="34" charset="0"/>
                <a:cs typeface="Calibri" panose="020F0502020204030204" pitchFamily="34" charset="0"/>
              </a:rPr>
              <a:t>selected from </a:t>
            </a:r>
            <a:r>
              <a:rPr lang="en-US" dirty="0">
                <a:highlight>
                  <a:srgbClr val="00FFFF"/>
                </a:highlight>
                <a:latin typeface="Calibri" panose="020F0502020204030204" pitchFamily="34" charset="0"/>
                <a:cs typeface="Calibri" panose="020F0502020204030204" pitchFamily="34" charset="0"/>
              </a:rPr>
              <a:t>Tools</a:t>
            </a:r>
            <a:r>
              <a:rPr lang="en-US" dirty="0">
                <a:latin typeface="Calibri" panose="020F0502020204030204" pitchFamily="34" charset="0"/>
                <a:cs typeface="Calibri" panose="020F0502020204030204" pitchFamily="34" charset="0"/>
              </a:rPr>
              <a:t> menu. </a:t>
            </a:r>
            <a:endParaRPr lang="en-US" b="1" dirty="0">
              <a:latin typeface="Calibri" panose="020F0502020204030204" pitchFamily="34" charset="0"/>
              <a:cs typeface="Calibri" panose="020F0502020204030204" pitchFamily="34" charset="0"/>
            </a:endParaRPr>
          </a:p>
        </p:txBody>
      </p:sp>
      <p:sp>
        <p:nvSpPr>
          <p:cNvPr id="7" name="Arrow: Left 6">
            <a:extLst>
              <a:ext uri="{FF2B5EF4-FFF2-40B4-BE49-F238E27FC236}">
                <a16:creationId xmlns:a16="http://schemas.microsoft.com/office/drawing/2014/main" id="{FD754116-4B83-43A7-9501-368884F3D08F}"/>
              </a:ext>
            </a:extLst>
          </p:cNvPr>
          <p:cNvSpPr/>
          <p:nvPr/>
        </p:nvSpPr>
        <p:spPr>
          <a:xfrm>
            <a:off x="9289705" y="3429000"/>
            <a:ext cx="654341" cy="215348"/>
          </a:xfrm>
          <a:prstGeom prst="leftArrow">
            <a:avLst/>
          </a:prstGeom>
          <a:solidFill>
            <a:srgbClr val="C25D5D"/>
          </a:solidFill>
          <a:ln>
            <a:solidFill>
              <a:srgbClr val="C25D5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46503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54257" y="658018"/>
            <a:ext cx="3932237" cy="2341564"/>
          </a:xfrm>
        </p:spPr>
        <p:txBody>
          <a:bodyPr>
            <a:normAutofit/>
          </a:bodyPr>
          <a:lstStyle/>
          <a:p>
            <a:r>
              <a:rPr lang="en-US" sz="3600" dirty="0">
                <a:latin typeface="Calibri" panose="020F0502020204030204" pitchFamily="34" charset="0"/>
                <a:cs typeface="Calibri" panose="020F0502020204030204" pitchFamily="34" charset="0"/>
              </a:rPr>
              <a:t>ESP32 </a:t>
            </a:r>
            <a:r>
              <a:rPr lang="en-US" sz="3600" dirty="0" err="1">
                <a:latin typeface="Calibri" panose="020F0502020204030204" pitchFamily="34" charset="0"/>
                <a:cs typeface="Calibri" panose="020F0502020204030204" pitchFamily="34" charset="0"/>
              </a:rPr>
              <a:t>WiFi</a:t>
            </a:r>
            <a:r>
              <a:rPr lang="en-US" sz="3600" dirty="0">
                <a:latin typeface="Calibri" panose="020F0502020204030204" pitchFamily="34" charset="0"/>
                <a:cs typeface="Calibri" panose="020F0502020204030204" pitchFamily="34" charset="0"/>
              </a:rPr>
              <a:t> Scan</a:t>
            </a:r>
          </a:p>
        </p:txBody>
      </p:sp>
      <p:pic>
        <p:nvPicPr>
          <p:cNvPr id="5" name="Picture Placeholder 4" descr="Graphical user interface, text, application, email&#10;&#10;Description automatically generated">
            <a:extLst>
              <a:ext uri="{FF2B5EF4-FFF2-40B4-BE49-F238E27FC236}">
                <a16:creationId xmlns:a16="http://schemas.microsoft.com/office/drawing/2014/main" id="{6E2016A4-CD7A-4E6D-9AC8-08F036886A7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4586493" y="2080591"/>
            <a:ext cx="6920313" cy="3485322"/>
          </a:xfrm>
          <a:prstGeom prst="rect">
            <a:avLst/>
          </a:prstGeo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654256" y="3409122"/>
            <a:ext cx="3932237" cy="2439987"/>
          </a:xfrm>
        </p:spPr>
        <p:txBody>
          <a:bodyPr/>
          <a:lstStyle/>
          <a:p>
            <a:r>
              <a:rPr lang="en-US" dirty="0">
                <a:latin typeface="Calibri" panose="020F0502020204030204" pitchFamily="34" charset="0"/>
                <a:cs typeface="Calibri" panose="020F0502020204030204" pitchFamily="34" charset="0"/>
              </a:rPr>
              <a:t>Screenshot of </a:t>
            </a:r>
            <a:r>
              <a:rPr lang="en-US" b="1" dirty="0">
                <a:latin typeface="Calibri" panose="020F0502020204030204" pitchFamily="34" charset="0"/>
                <a:cs typeface="Calibri" panose="020F0502020204030204" pitchFamily="34" charset="0"/>
              </a:rPr>
              <a:t>Serial Monitor </a:t>
            </a:r>
            <a:r>
              <a:rPr lang="en-US" dirty="0">
                <a:latin typeface="Calibri" panose="020F0502020204030204" pitchFamily="34" charset="0"/>
                <a:cs typeface="Calibri" panose="020F0502020204030204" pitchFamily="34" charset="0"/>
              </a:rPr>
              <a:t>in Arduino IDE showing the available networks. </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4062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8" name="Straight Connector 67">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73"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grpSp>
        <p:nvGrpSpPr>
          <p:cNvPr id="75" name="Group 74">
            <a:extLst>
              <a:ext uri="{FF2B5EF4-FFF2-40B4-BE49-F238E27FC236}">
                <a16:creationId xmlns:a16="http://schemas.microsoft.com/office/drawing/2014/main" id="{65E07BDE-E927-4175-820B-81F9854074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76" name="Straight Connector 75">
              <a:extLst>
                <a:ext uri="{FF2B5EF4-FFF2-40B4-BE49-F238E27FC236}">
                  <a16:creationId xmlns:a16="http://schemas.microsoft.com/office/drawing/2014/main" id="{F9103D9E-236B-4AD2-A27C-BF2007A2D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701FBB-07FC-4733-9104-D2EF1D685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024222-CC64-47B0-A4BF-B40233E43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B03883-6F44-4FEE-BFBE-4D73F19E7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Graphic 33">
              <a:extLst>
                <a:ext uri="{FF2B5EF4-FFF2-40B4-BE49-F238E27FC236}">
                  <a16:creationId xmlns:a16="http://schemas.microsoft.com/office/drawing/2014/main" id="{5A26ABB5-559E-45EC-8DBC-364F029DD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81" name="Graphic 33">
              <a:extLst>
                <a:ext uri="{FF2B5EF4-FFF2-40B4-BE49-F238E27FC236}">
                  <a16:creationId xmlns:a16="http://schemas.microsoft.com/office/drawing/2014/main" id="{339DC07F-79A6-42D3-BDD6-5A262FFC5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83" name="Rectangle 82">
            <a:extLst>
              <a:ext uri="{FF2B5EF4-FFF2-40B4-BE49-F238E27FC236}">
                <a16:creationId xmlns:a16="http://schemas.microsoft.com/office/drawing/2014/main" id="{372EA9F9-0F99-4784-8BF9-4EBD02346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055BDD2-D926-41CD-AC8C-E6EB049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BF6B597-9EAC-469F-AC51-A0B568C49685}"/>
              </a:ext>
            </a:extLst>
          </p:cNvPr>
          <p:cNvSpPr>
            <a:spLocks noGrp="1"/>
          </p:cNvSpPr>
          <p:nvPr>
            <p:ph type="title"/>
          </p:nvPr>
        </p:nvSpPr>
        <p:spPr>
          <a:xfrm>
            <a:off x="847725" y="581337"/>
            <a:ext cx="6034433" cy="2928626"/>
          </a:xfrm>
        </p:spPr>
        <p:txBody>
          <a:bodyPr vert="horz" lIns="91440" tIns="45720" rIns="91440" bIns="45720" rtlCol="0" anchor="b">
            <a:normAutofit/>
          </a:bodyPr>
          <a:lstStyle/>
          <a:p>
            <a:r>
              <a:rPr lang="en-US" sz="5200" dirty="0">
                <a:latin typeface="Calibri" panose="020F0502020204030204" pitchFamily="34" charset="0"/>
                <a:cs typeface="Calibri" panose="020F0502020204030204" pitchFamily="34" charset="0"/>
              </a:rPr>
              <a:t>What was learned in this module…</a:t>
            </a:r>
          </a:p>
        </p:txBody>
      </p:sp>
      <p:grpSp>
        <p:nvGrpSpPr>
          <p:cNvPr id="87" name="Group 86">
            <a:extLst>
              <a:ext uri="{FF2B5EF4-FFF2-40B4-BE49-F238E27FC236}">
                <a16:creationId xmlns:a16="http://schemas.microsoft.com/office/drawing/2014/main" id="{40D0A8D9-CC62-47CD-9F1B-B05F0CD501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379" y="-6437"/>
            <a:ext cx="4136937" cy="6864437"/>
            <a:chOff x="7430379" y="-6437"/>
            <a:chExt cx="4136937" cy="6864437"/>
          </a:xfrm>
        </p:grpSpPr>
        <p:sp>
          <p:nvSpPr>
            <p:cNvPr id="88" name="Freeform: Shape 87">
              <a:extLst>
                <a:ext uri="{FF2B5EF4-FFF2-40B4-BE49-F238E27FC236}">
                  <a16:creationId xmlns:a16="http://schemas.microsoft.com/office/drawing/2014/main" id="{DB1C30F1-49D0-4EF3-A9F8-4A8D6B23E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41214" y="1425553"/>
              <a:ext cx="3512149" cy="3952919"/>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89" name="Straight Connector 88">
              <a:extLst>
                <a:ext uri="{FF2B5EF4-FFF2-40B4-BE49-F238E27FC236}">
                  <a16:creationId xmlns:a16="http://schemas.microsoft.com/office/drawing/2014/main" id="{D9396F07-C7A3-4214-965B-06034CDA8D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9498848" y="581338"/>
              <a:ext cx="0" cy="569539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6F8A44-A948-4F50-BE39-869346EE16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7430379" y="342899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3E52A7-87DE-4D95-B20F-A16D218CF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11250011" y="3427776"/>
              <a:ext cx="307423" cy="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B4006D-C387-4668-904B-4AA1846C16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2000F8-7F4E-45E1-BD3F-C97176AC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DFD702-E410-4BAA-9925-5F34D660E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922BF-85AE-4699-BB12-1B0D4FB53B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D8BC431-0F3C-4352-A8AA-FBAB4934BD3D}"/>
              </a:ext>
            </a:extLst>
          </p:cNvPr>
          <p:cNvSpPr txBox="1"/>
          <p:nvPr/>
        </p:nvSpPr>
        <p:spPr>
          <a:xfrm>
            <a:off x="847725" y="3996813"/>
            <a:ext cx="5821402" cy="1323439"/>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Learning the functions of the code given. </a:t>
            </a:r>
          </a:p>
          <a:p>
            <a:pPr marL="285750" indent="-28575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Learning the functions of a specific piece of hardware in the inventory (i.e., resistor, ESP32 microcontroller, etc.).</a:t>
            </a:r>
          </a:p>
        </p:txBody>
      </p:sp>
    </p:spTree>
    <p:extLst>
      <p:ext uri="{BB962C8B-B14F-4D97-AF65-F5344CB8AC3E}">
        <p14:creationId xmlns:p14="http://schemas.microsoft.com/office/powerpoint/2010/main" val="389936824"/>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ArchVTI">
  <a:themeElements>
    <a:clrScheme name="Custom 42">
      <a:dk1>
        <a:sysClr val="windowText" lastClr="000000"/>
      </a:dk1>
      <a:lt1>
        <a:sysClr val="window" lastClr="FFFFFF"/>
      </a:lt1>
      <a:dk2>
        <a:srgbClr val="642626"/>
      </a:dk2>
      <a:lt2>
        <a:srgbClr val="F3F0E9"/>
      </a:lt2>
      <a:accent1>
        <a:srgbClr val="556D6F"/>
      </a:accent1>
      <a:accent2>
        <a:srgbClr val="C05050"/>
      </a:accent2>
      <a:accent3>
        <a:srgbClr val="BF873A"/>
      </a:accent3>
      <a:accent4>
        <a:srgbClr val="D8897E"/>
      </a:accent4>
      <a:accent5>
        <a:srgbClr val="A4976B"/>
      </a:accent5>
      <a:accent6>
        <a:srgbClr val="D49D8C"/>
      </a:accent6>
      <a:hlink>
        <a:srgbClr val="D13D6E"/>
      </a:hlink>
      <a:folHlink>
        <a:srgbClr val="6C9D92"/>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2885</TotalTime>
  <Words>1040</Words>
  <Application>Microsoft Office PowerPoint</Application>
  <PresentationFormat>Widescreen</PresentationFormat>
  <Paragraphs>102</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Next LT Pro</vt:lpstr>
      <vt:lpstr>Calibri</vt:lpstr>
      <vt:lpstr>Courier New</vt:lpstr>
      <vt:lpstr>Footlight MT Light</vt:lpstr>
      <vt:lpstr>ArchVTI</vt:lpstr>
      <vt:lpstr>Introduction to Digital Devices Portfolio</vt:lpstr>
      <vt:lpstr>This Portfolio Contains:</vt:lpstr>
      <vt:lpstr>Introduction: What are digital devices?</vt:lpstr>
      <vt:lpstr>Module 2: Project Plan for IoT Traffic Controller </vt:lpstr>
      <vt:lpstr>Inventory (Picture)</vt:lpstr>
      <vt:lpstr>ESP32 (Picture)</vt:lpstr>
      <vt:lpstr>Installation of Arduino IDE</vt:lpstr>
      <vt:lpstr>ESP32 WiFi Scan</vt:lpstr>
      <vt:lpstr>What was learned in this module…</vt:lpstr>
      <vt:lpstr>Module 3: Creating the Traffic Controller  </vt:lpstr>
      <vt:lpstr>Picture of circuit with working LEDs</vt:lpstr>
      <vt:lpstr>Screenshot of code in Arduino IDE</vt:lpstr>
      <vt:lpstr>What was learned in this module…</vt:lpstr>
      <vt:lpstr>Module 4: Creating a Multiple Traffic Light Controller   </vt:lpstr>
      <vt:lpstr>Picture of circuit with working LEDs</vt:lpstr>
      <vt:lpstr>Screenshot of code in Arduino IDE</vt:lpstr>
      <vt:lpstr>What was learned in this module…</vt:lpstr>
      <vt:lpstr>Module 5: Creating a Multiple Traffic Light Controller with a Cross Walk    </vt:lpstr>
      <vt:lpstr>Picture of circuit with working LEDs</vt:lpstr>
      <vt:lpstr>Screenshot of code in Arduino IDE</vt:lpstr>
      <vt:lpstr>Screenshot of Serial Monitor in Arduino IDE</vt:lpstr>
      <vt:lpstr>What was learned in this module…</vt:lpstr>
      <vt:lpstr>Module 6: Creating a Multiple Traffic Light Controller with a Cross Walk  and an Emergency Buzzer     </vt:lpstr>
      <vt:lpstr>Picture of circuit with working LEDs and LCD display</vt:lpstr>
      <vt:lpstr>Screenshot of code in Arduino IDE</vt:lpstr>
      <vt:lpstr>Screenshot of Serial Monitor in Arduino IDE</vt:lpstr>
      <vt:lpstr>What was learned in this module…</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Devices Portfolio</dc:title>
  <dc:creator>Blanche Perez</dc:creator>
  <cp:lastModifiedBy>Blanche Perez</cp:lastModifiedBy>
  <cp:revision>42</cp:revision>
  <dcterms:created xsi:type="dcterms:W3CDTF">2021-04-23T05:01:10Z</dcterms:created>
  <dcterms:modified xsi:type="dcterms:W3CDTF">2021-04-25T05:06:10Z</dcterms:modified>
</cp:coreProperties>
</file>