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79" autoAdjust="0"/>
    <p:restoredTop sz="94660"/>
  </p:normalViewPr>
  <p:slideViewPr>
    <p:cSldViewPr snapToGrid="0">
      <p:cViewPr varScale="1">
        <p:scale>
          <a:sx n="72" d="100"/>
          <a:sy n="72" d="100"/>
        </p:scale>
        <p:origin x="6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8/24/2021</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848532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8/24/2021</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0934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8/24/2021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98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8/24/2021</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9288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8/24/2021</a:t>
            </a:fld>
            <a:endParaRPr lang="en-US" dirty="0"/>
          </a:p>
        </p:txBody>
      </p:sp>
    </p:spTree>
    <p:extLst>
      <p:ext uri="{BB962C8B-B14F-4D97-AF65-F5344CB8AC3E}">
        <p14:creationId xmlns:p14="http://schemas.microsoft.com/office/powerpoint/2010/main" val="80976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8/24/2021</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6946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8/24/2021</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788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8/24/2021</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2330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8/24/2021</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177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8/24/2021</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186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8/24/2021</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7229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8/24/2021</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14617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17" r:id="rId5"/>
    <p:sldLayoutId id="2147483722" r:id="rId6"/>
    <p:sldLayoutId id="2147483718" r:id="rId7"/>
    <p:sldLayoutId id="2147483719" r:id="rId8"/>
    <p:sldLayoutId id="2147483720" r:id="rId9"/>
    <p:sldLayoutId id="2147483721" r:id="rId10"/>
    <p:sldLayoutId id="2147483723"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docs.aws.amazon.com/AmazonS3/latest/userguide/bucket-" TargetMode="External"/><Relationship Id="rId2" Type="http://schemas.openxmlformats.org/officeDocument/2006/relationships/hyperlink" Target="https://www.nakivo.com/blog/amazon-s3-"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ADA442C4-8537-4619-A7F0-1D6E13741EE6}"/>
              </a:ext>
            </a:extLst>
          </p:cNvPr>
          <p:cNvPicPr>
            <a:picLocks noChangeAspect="1"/>
          </p:cNvPicPr>
          <p:nvPr/>
        </p:nvPicPr>
        <p:blipFill rotWithShape="1">
          <a:blip r:embed="rId2"/>
          <a:srcRect t="13189" r="-1" b="3146"/>
          <a:stretch/>
        </p:blipFill>
        <p:spPr>
          <a:xfrm>
            <a:off x="3048" y="0"/>
            <a:ext cx="12188952" cy="6858000"/>
          </a:xfrm>
          <a:prstGeom prst="rect">
            <a:avLst/>
          </a:prstGeom>
        </p:spPr>
      </p:pic>
      <p:grpSp>
        <p:nvGrpSpPr>
          <p:cNvPr id="11" name="Group 10">
            <a:extLst>
              <a:ext uri="{FF2B5EF4-FFF2-40B4-BE49-F238E27FC236}">
                <a16:creationId xmlns:a16="http://schemas.microsoft.com/office/drawing/2014/main" id="{FB8CE58F-407C-497E-B723-21FD8C6D3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937" y="721297"/>
            <a:ext cx="5565913" cy="5415406"/>
            <a:chOff x="797792" y="912854"/>
            <a:chExt cx="5298208" cy="5032292"/>
          </a:xfrm>
        </p:grpSpPr>
        <p:sp>
          <p:nvSpPr>
            <p:cNvPr id="12" name="Freeform: Shape 11">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603742C2-8690-4B13-BE26-8A4D1050FB35}"/>
              </a:ext>
            </a:extLst>
          </p:cNvPr>
          <p:cNvSpPr>
            <a:spLocks noGrp="1"/>
          </p:cNvSpPr>
          <p:nvPr>
            <p:ph type="ctrTitle"/>
          </p:nvPr>
        </p:nvSpPr>
        <p:spPr>
          <a:xfrm>
            <a:off x="1402171" y="1608446"/>
            <a:ext cx="4181444" cy="2362673"/>
          </a:xfrm>
        </p:spPr>
        <p:txBody>
          <a:bodyPr anchor="b">
            <a:normAutofit/>
          </a:bodyPr>
          <a:lstStyle/>
          <a:p>
            <a:pPr algn="ctr">
              <a:lnSpc>
                <a:spcPct val="110000"/>
              </a:lnSpc>
            </a:pPr>
            <a:r>
              <a:rPr lang="en-US" sz="3700" dirty="0">
                <a:solidFill>
                  <a:schemeClr val="tx1">
                    <a:lumMod val="75000"/>
                    <a:lumOff val="25000"/>
                  </a:schemeClr>
                </a:solidFill>
              </a:rPr>
              <a:t>Fundamentals of Cloud Computing</a:t>
            </a:r>
          </a:p>
        </p:txBody>
      </p:sp>
      <p:sp>
        <p:nvSpPr>
          <p:cNvPr id="3" name="Subtitle 2">
            <a:extLst>
              <a:ext uri="{FF2B5EF4-FFF2-40B4-BE49-F238E27FC236}">
                <a16:creationId xmlns:a16="http://schemas.microsoft.com/office/drawing/2014/main" id="{1C98E253-453E-4686-9E8E-9D2DF4248896}"/>
              </a:ext>
            </a:extLst>
          </p:cNvPr>
          <p:cNvSpPr>
            <a:spLocks noGrp="1"/>
          </p:cNvSpPr>
          <p:nvPr>
            <p:ph type="subTitle" idx="1"/>
          </p:nvPr>
        </p:nvSpPr>
        <p:spPr>
          <a:xfrm>
            <a:off x="1850949" y="4184449"/>
            <a:ext cx="3283888" cy="1123973"/>
          </a:xfrm>
        </p:spPr>
        <p:txBody>
          <a:bodyPr anchor="t">
            <a:noAutofit/>
          </a:bodyPr>
          <a:lstStyle/>
          <a:p>
            <a:pPr algn="ctr">
              <a:lnSpc>
                <a:spcPct val="120000"/>
              </a:lnSpc>
            </a:pPr>
            <a:r>
              <a:rPr lang="en-US" sz="1400" dirty="0">
                <a:solidFill>
                  <a:schemeClr val="tx1">
                    <a:lumMod val="75000"/>
                    <a:lumOff val="25000"/>
                  </a:schemeClr>
                </a:solidFill>
              </a:rPr>
              <a:t>Blanche Perez</a:t>
            </a:r>
          </a:p>
          <a:p>
            <a:pPr algn="ctr">
              <a:lnSpc>
                <a:spcPct val="120000"/>
              </a:lnSpc>
            </a:pPr>
            <a:r>
              <a:rPr lang="en-US" sz="1400" dirty="0">
                <a:solidFill>
                  <a:schemeClr val="tx1">
                    <a:lumMod val="75000"/>
                    <a:lumOff val="25000"/>
                  </a:schemeClr>
                </a:solidFill>
              </a:rPr>
              <a:t>DeVry University</a:t>
            </a:r>
          </a:p>
          <a:p>
            <a:pPr algn="ctr">
              <a:lnSpc>
                <a:spcPct val="120000"/>
              </a:lnSpc>
            </a:pPr>
            <a:r>
              <a:rPr lang="en-US" sz="1400" dirty="0">
                <a:solidFill>
                  <a:schemeClr val="tx1">
                    <a:lumMod val="75000"/>
                    <a:lumOff val="25000"/>
                  </a:schemeClr>
                </a:solidFill>
              </a:rPr>
              <a:t>NETW211</a:t>
            </a:r>
          </a:p>
        </p:txBody>
      </p:sp>
    </p:spTree>
    <p:extLst>
      <p:ext uri="{BB962C8B-B14F-4D97-AF65-F5344CB8AC3E}">
        <p14:creationId xmlns:p14="http://schemas.microsoft.com/office/powerpoint/2010/main" val="3649072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3" name="Group 12">
            <a:extLst>
              <a:ext uri="{FF2B5EF4-FFF2-40B4-BE49-F238E27FC236}">
                <a16:creationId xmlns:a16="http://schemas.microsoft.com/office/drawing/2014/main" id="{BEB537CF-9F5E-463A-AD3C-13736406C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499" y="319598"/>
            <a:ext cx="3110997" cy="3301428"/>
            <a:chOff x="5443499" y="319598"/>
            <a:chExt cx="3110997" cy="3301428"/>
          </a:xfrm>
        </p:grpSpPr>
        <p:sp>
          <p:nvSpPr>
            <p:cNvPr id="14" name="Freeform: Shape 13">
              <a:extLst>
                <a:ext uri="{FF2B5EF4-FFF2-40B4-BE49-F238E27FC236}">
                  <a16:creationId xmlns:a16="http://schemas.microsoft.com/office/drawing/2014/main" id="{6F703EF8-1E43-4439-8CB5-179C7C75A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499" y="319598"/>
              <a:ext cx="3110997" cy="3301428"/>
            </a:xfrm>
            <a:custGeom>
              <a:avLst/>
              <a:gdLst>
                <a:gd name="connsiteX0" fmla="*/ 1431069 w 3110997"/>
                <a:gd name="connsiteY0" fmla="*/ 1514 h 3301428"/>
                <a:gd name="connsiteX1" fmla="*/ 1946520 w 3110997"/>
                <a:gd name="connsiteY1" fmla="*/ 42088 h 3301428"/>
                <a:gd name="connsiteX2" fmla="*/ 2402721 w 3110997"/>
                <a:gd name="connsiteY2" fmla="*/ 303594 h 3301428"/>
                <a:gd name="connsiteX3" fmla="*/ 2762423 w 3110997"/>
                <a:gd name="connsiteY3" fmla="*/ 889436 h 3301428"/>
                <a:gd name="connsiteX4" fmla="*/ 2828518 w 3110997"/>
                <a:gd name="connsiteY4" fmla="*/ 1015773 h 3301428"/>
                <a:gd name="connsiteX5" fmla="*/ 3094962 w 3110997"/>
                <a:gd name="connsiteY5" fmla="*/ 2001284 h 3301428"/>
                <a:gd name="connsiteX6" fmla="*/ 2157067 w 3110997"/>
                <a:gd name="connsiteY6" fmla="*/ 3054444 h 3301428"/>
                <a:gd name="connsiteX7" fmla="*/ 1950853 w 3110997"/>
                <a:gd name="connsiteY7" fmla="*/ 3146478 h 3301428"/>
                <a:gd name="connsiteX8" fmla="*/ 1329246 w 3110997"/>
                <a:gd name="connsiteY8" fmla="*/ 3288753 h 3301428"/>
                <a:gd name="connsiteX9" fmla="*/ 740145 w 3110997"/>
                <a:gd name="connsiteY9" fmla="*/ 3019378 h 3301428"/>
                <a:gd name="connsiteX10" fmla="*/ 288773 w 3110997"/>
                <a:gd name="connsiteY10" fmla="*/ 2499557 h 3301428"/>
                <a:gd name="connsiteX11" fmla="*/ 35659 w 3110997"/>
                <a:gd name="connsiteY11" fmla="*/ 1823964 h 3301428"/>
                <a:gd name="connsiteX12" fmla="*/ 31208 w 3110997"/>
                <a:gd name="connsiteY12" fmla="*/ 1116817 h 3301428"/>
                <a:gd name="connsiteX13" fmla="*/ 266830 w 3110997"/>
                <a:gd name="connsiteY13" fmla="*/ 556451 h 3301428"/>
                <a:gd name="connsiteX14" fmla="*/ 683944 w 3110997"/>
                <a:gd name="connsiteY14" fmla="*/ 194390 h 3301428"/>
                <a:gd name="connsiteX15" fmla="*/ 1431069 w 3110997"/>
                <a:gd name="connsiteY15" fmla="*/ 1514 h 3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997" h="3301428">
                  <a:moveTo>
                    <a:pt x="1431069" y="1514"/>
                  </a:moveTo>
                  <a:cubicBezTo>
                    <a:pt x="1596908" y="-4789"/>
                    <a:pt x="1770176" y="8561"/>
                    <a:pt x="1946520" y="42088"/>
                  </a:cubicBezTo>
                  <a:cubicBezTo>
                    <a:pt x="2134136" y="77759"/>
                    <a:pt x="2274818" y="158432"/>
                    <a:pt x="2402721" y="303594"/>
                  </a:cubicBezTo>
                  <a:cubicBezTo>
                    <a:pt x="2536515" y="455435"/>
                    <a:pt x="2646258" y="666231"/>
                    <a:pt x="2762423" y="889436"/>
                  </a:cubicBezTo>
                  <a:cubicBezTo>
                    <a:pt x="2783822" y="930610"/>
                    <a:pt x="2805992" y="973158"/>
                    <a:pt x="2828518" y="1015773"/>
                  </a:cubicBezTo>
                  <a:cubicBezTo>
                    <a:pt x="3030101" y="1397216"/>
                    <a:pt x="3157590" y="1671880"/>
                    <a:pt x="3094962" y="2001284"/>
                  </a:cubicBezTo>
                  <a:cubicBezTo>
                    <a:pt x="2999536" y="2503193"/>
                    <a:pt x="2719052" y="2818175"/>
                    <a:pt x="2157067" y="3054444"/>
                  </a:cubicBezTo>
                  <a:cubicBezTo>
                    <a:pt x="2083511" y="3085361"/>
                    <a:pt x="2016053" y="3116427"/>
                    <a:pt x="1950853" y="3146478"/>
                  </a:cubicBezTo>
                  <a:cubicBezTo>
                    <a:pt x="1680527" y="3271008"/>
                    <a:pt x="1541221" y="3329055"/>
                    <a:pt x="1329246" y="3288753"/>
                  </a:cubicBezTo>
                  <a:cubicBezTo>
                    <a:pt x="1118766" y="3248736"/>
                    <a:pt x="920572" y="3158068"/>
                    <a:pt x="740145" y="3019378"/>
                  </a:cubicBezTo>
                  <a:cubicBezTo>
                    <a:pt x="563651" y="2883673"/>
                    <a:pt x="411737" y="2708752"/>
                    <a:pt x="288773" y="2499557"/>
                  </a:cubicBezTo>
                  <a:cubicBezTo>
                    <a:pt x="167863" y="2293930"/>
                    <a:pt x="80312" y="2060356"/>
                    <a:pt x="35659" y="1823964"/>
                  </a:cubicBezTo>
                  <a:cubicBezTo>
                    <a:pt x="-10360" y="1581177"/>
                    <a:pt x="-11829" y="1343178"/>
                    <a:pt x="31208" y="1116817"/>
                  </a:cubicBezTo>
                  <a:cubicBezTo>
                    <a:pt x="71795" y="903345"/>
                    <a:pt x="151102" y="714850"/>
                    <a:pt x="266830" y="556451"/>
                  </a:cubicBezTo>
                  <a:cubicBezTo>
                    <a:pt x="375349" y="408016"/>
                    <a:pt x="515707" y="286208"/>
                    <a:pt x="683944" y="194390"/>
                  </a:cubicBezTo>
                  <a:cubicBezTo>
                    <a:pt x="898912" y="77121"/>
                    <a:pt x="1154672" y="12021"/>
                    <a:pt x="1431069" y="151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9DFB2FC3-C3AA-44DA-A135-10AFA65B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5604" y="443150"/>
              <a:ext cx="2805016" cy="304934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DC9006AC-14D0-4A9C-BE11-F61AB5B8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93466" y="623454"/>
              <a:ext cx="2567901" cy="2687367"/>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Title 2">
            <a:extLst>
              <a:ext uri="{FF2B5EF4-FFF2-40B4-BE49-F238E27FC236}">
                <a16:creationId xmlns:a16="http://schemas.microsoft.com/office/drawing/2014/main" id="{2D1C50F6-C94B-4680-9802-5094E9D66AB3}"/>
              </a:ext>
            </a:extLst>
          </p:cNvPr>
          <p:cNvSpPr>
            <a:spLocks noGrp="1"/>
          </p:cNvSpPr>
          <p:nvPr>
            <p:ph type="title"/>
          </p:nvPr>
        </p:nvSpPr>
        <p:spPr>
          <a:xfrm>
            <a:off x="175156" y="1778863"/>
            <a:ext cx="2949083" cy="1131176"/>
          </a:xfrm>
        </p:spPr>
        <p:txBody>
          <a:bodyPr vert="horz" lIns="109728" tIns="109728" rIns="109728" bIns="91440" rtlCol="0" anchor="b">
            <a:normAutofit fontScale="90000"/>
          </a:bodyPr>
          <a:lstStyle/>
          <a:p>
            <a:pPr>
              <a:lnSpc>
                <a:spcPct val="130000"/>
              </a:lnSpc>
            </a:pPr>
            <a:r>
              <a:rPr lang="en-US" sz="2400" dirty="0"/>
              <a:t>Launching a VPC with a single subnet</a:t>
            </a:r>
            <a:br>
              <a:rPr lang="en-US" sz="3200" dirty="0"/>
            </a:br>
            <a:endParaRPr lang="en-US" sz="3200" dirty="0"/>
          </a:p>
        </p:txBody>
      </p:sp>
      <p:grpSp>
        <p:nvGrpSpPr>
          <p:cNvPr id="18" name="Group 17">
            <a:extLst>
              <a:ext uri="{FF2B5EF4-FFF2-40B4-BE49-F238E27FC236}">
                <a16:creationId xmlns:a16="http://schemas.microsoft.com/office/drawing/2014/main" id="{97EE97F1-3EFC-4812-BCD8-BAFDC3EE46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1772" y="0"/>
            <a:ext cx="3580076" cy="3029264"/>
            <a:chOff x="8611772" y="0"/>
            <a:chExt cx="3580076" cy="3029264"/>
          </a:xfrm>
        </p:grpSpPr>
        <p:sp>
          <p:nvSpPr>
            <p:cNvPr id="19" name="Freeform: Shape 18">
              <a:extLst>
                <a:ext uri="{FF2B5EF4-FFF2-40B4-BE49-F238E27FC236}">
                  <a16:creationId xmlns:a16="http://schemas.microsoft.com/office/drawing/2014/main" id="{CB02D12A-0B1A-459E-8D70-2772831B9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DD3DED5B-9FB2-439B-A341-F0AF0B9F3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5548DE56-0D2D-41D3-8B56-C6B37908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23" name="Group 22">
            <a:extLst>
              <a:ext uri="{FF2B5EF4-FFF2-40B4-BE49-F238E27FC236}">
                <a16:creationId xmlns:a16="http://schemas.microsoft.com/office/drawing/2014/main" id="{266F884D-C8C7-413B-842D-2DEA05D32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0493" y="3105611"/>
            <a:ext cx="6141507" cy="3752390"/>
            <a:chOff x="6050493" y="3105611"/>
            <a:chExt cx="6141507" cy="3752390"/>
          </a:xfrm>
        </p:grpSpPr>
        <p:sp>
          <p:nvSpPr>
            <p:cNvPr id="24" name="Freeform: Shape 23">
              <a:extLst>
                <a:ext uri="{FF2B5EF4-FFF2-40B4-BE49-F238E27FC236}">
                  <a16:creationId xmlns:a16="http://schemas.microsoft.com/office/drawing/2014/main" id="{10E28F44-72C3-41C0-9CB9-551957412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7D646D3E-3C36-4B70-95F2-A1904224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D86D0CCB-AA1C-4777-977E-4DA1C256B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4" name="Text Placeholder 3">
            <a:extLst>
              <a:ext uri="{FF2B5EF4-FFF2-40B4-BE49-F238E27FC236}">
                <a16:creationId xmlns:a16="http://schemas.microsoft.com/office/drawing/2014/main" id="{25344ABA-4B78-4280-9A73-EC9EA60DA6C8}"/>
              </a:ext>
            </a:extLst>
          </p:cNvPr>
          <p:cNvSpPr>
            <a:spLocks noGrp="1"/>
          </p:cNvSpPr>
          <p:nvPr>
            <p:ph type="body" sz="half" idx="2"/>
          </p:nvPr>
        </p:nvSpPr>
        <p:spPr>
          <a:xfrm>
            <a:off x="181974" y="2344452"/>
            <a:ext cx="2558387" cy="1932737"/>
          </a:xfrm>
        </p:spPr>
        <p:txBody>
          <a:bodyPr vert="horz" lIns="109728" tIns="109728" rIns="109728" bIns="91440" rtlCol="0">
            <a:normAutofit/>
          </a:bodyPr>
          <a:lstStyle/>
          <a:p>
            <a:pPr>
              <a:spcBef>
                <a:spcPts val="930"/>
              </a:spcBef>
            </a:pPr>
            <a:r>
              <a:rPr lang="en-US" dirty="0"/>
              <a:t>This screenshot shows the dashboard with the information about the VPC.</a:t>
            </a:r>
          </a:p>
        </p:txBody>
      </p:sp>
      <p:pic>
        <p:nvPicPr>
          <p:cNvPr id="5" name="Picture 4">
            <a:extLst>
              <a:ext uri="{FF2B5EF4-FFF2-40B4-BE49-F238E27FC236}">
                <a16:creationId xmlns:a16="http://schemas.microsoft.com/office/drawing/2014/main" id="{E784BC38-D46B-4532-B89D-C6D2AEC6579E}"/>
              </a:ext>
            </a:extLst>
          </p:cNvPr>
          <p:cNvPicPr>
            <a:picLocks noChangeAspect="1"/>
          </p:cNvPicPr>
          <p:nvPr/>
        </p:nvPicPr>
        <p:blipFill>
          <a:blip r:embed="rId2"/>
          <a:stretch>
            <a:fillRect/>
          </a:stretch>
        </p:blipFill>
        <p:spPr>
          <a:xfrm>
            <a:off x="2891739" y="955381"/>
            <a:ext cx="9118288" cy="5031192"/>
          </a:xfrm>
          <a:prstGeom prst="rect">
            <a:avLst/>
          </a:prstGeom>
          <a:effectLst>
            <a:outerShdw blurRad="50800" dist="38100" dir="2700000" algn="tl" rotWithShape="0">
              <a:prstClr val="black">
                <a:alpha val="40000"/>
              </a:prstClr>
            </a:outerShdw>
          </a:effectLst>
        </p:spPr>
      </p:pic>
      <p:cxnSp>
        <p:nvCxnSpPr>
          <p:cNvPr id="27" name="Straight Arrow Connector 26">
            <a:extLst>
              <a:ext uri="{FF2B5EF4-FFF2-40B4-BE49-F238E27FC236}">
                <a16:creationId xmlns:a16="http://schemas.microsoft.com/office/drawing/2014/main" id="{991B8058-5788-4513-9B55-678E89B6BC98}"/>
              </a:ext>
            </a:extLst>
          </p:cNvPr>
          <p:cNvCxnSpPr>
            <a:cxnSpLocks/>
          </p:cNvCxnSpPr>
          <p:nvPr/>
        </p:nvCxnSpPr>
        <p:spPr>
          <a:xfrm>
            <a:off x="3949146" y="3390268"/>
            <a:ext cx="477079" cy="0"/>
          </a:xfrm>
          <a:prstGeom prst="straightConnector1">
            <a:avLst/>
          </a:prstGeom>
          <a:noFill/>
          <a:ln w="38100" cap="flat" cmpd="sng" algn="ctr">
            <a:solidFill>
              <a:srgbClr val="F79646"/>
            </a:solidFill>
            <a:prstDash val="solid"/>
            <a:tailEnd type="triangle"/>
          </a:ln>
          <a:effectLst>
            <a:glow rad="63500">
              <a:srgbClr val="F79646">
                <a:satMod val="175000"/>
                <a:alpha val="40000"/>
              </a:srgbClr>
            </a:glow>
            <a:outerShdw blurRad="50800" dist="38100" dir="8100000" algn="tr" rotWithShape="0">
              <a:prstClr val="black">
                <a:alpha val="40000"/>
              </a:prstClr>
            </a:outerShdw>
          </a:effectLst>
        </p:spPr>
      </p:cxnSp>
      <p:sp>
        <p:nvSpPr>
          <p:cNvPr id="28" name="Rectangle 27">
            <a:extLst>
              <a:ext uri="{FF2B5EF4-FFF2-40B4-BE49-F238E27FC236}">
                <a16:creationId xmlns:a16="http://schemas.microsoft.com/office/drawing/2014/main" id="{A8369D03-7CA8-41EE-8B12-78ED9112CAF2}"/>
              </a:ext>
            </a:extLst>
          </p:cNvPr>
          <p:cNvSpPr/>
          <p:nvPr/>
        </p:nvSpPr>
        <p:spPr>
          <a:xfrm>
            <a:off x="4426225" y="3752667"/>
            <a:ext cx="7036905" cy="2061759"/>
          </a:xfrm>
          <a:prstGeom prst="rect">
            <a:avLst/>
          </a:prstGeom>
          <a:noFill/>
          <a:ln w="28575" cap="flat" cmpd="sng" algn="ctr">
            <a:solidFill>
              <a:srgbClr val="F79646"/>
            </a:solidFill>
            <a:prstDash val="solid"/>
          </a:ln>
          <a:effectLst>
            <a:glow rad="63500">
              <a:srgbClr val="F79646">
                <a:satMod val="175000"/>
                <a:alpha val="40000"/>
              </a:srgbClr>
            </a:glow>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4773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AF50A80E-5DCB-4320-9947-73BF2D6F0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4E9C9717-43F9-44EA-9215-3F2D15B1C7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E66004D1-3DCE-405F-9046-6DE912409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D1319957-918B-4BBC-B357-957813808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4" name="Rectangle 23">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26" name="Group 25">
            <a:extLst>
              <a:ext uri="{FF2B5EF4-FFF2-40B4-BE49-F238E27FC236}">
                <a16:creationId xmlns:a16="http://schemas.microsoft.com/office/drawing/2014/main" id="{BE312684-34E6-4414-83D2-62B3C76BC4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934058" cy="6858000"/>
            <a:chOff x="-1" y="0"/>
            <a:chExt cx="10934058" cy="6858000"/>
          </a:xfrm>
        </p:grpSpPr>
        <p:sp>
          <p:nvSpPr>
            <p:cNvPr id="27" name="Freeform: Shape 26">
              <a:extLst>
                <a:ext uri="{FF2B5EF4-FFF2-40B4-BE49-F238E27FC236}">
                  <a16:creationId xmlns:a16="http://schemas.microsoft.com/office/drawing/2014/main" id="{604F4760-8690-4B2E-87EE-6BD660BA8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03C85561-90D2-4AFA-B2C5-F2D61D86C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9026B71D-5A6F-48FE-AC6A-D7AAA0180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F3975097-1DA9-433B-940C-C9E95ABD6B04}"/>
              </a:ext>
            </a:extLst>
          </p:cNvPr>
          <p:cNvSpPr>
            <a:spLocks noGrp="1"/>
          </p:cNvSpPr>
          <p:nvPr>
            <p:ph type="title"/>
          </p:nvPr>
        </p:nvSpPr>
        <p:spPr>
          <a:xfrm>
            <a:off x="1155402" y="815836"/>
            <a:ext cx="7983942" cy="1117151"/>
          </a:xfrm>
        </p:spPr>
        <p:txBody>
          <a:bodyPr vert="horz" lIns="109728" tIns="109728" rIns="109728" bIns="91440" rtlCol="0" anchor="b">
            <a:noAutofit/>
          </a:bodyPr>
          <a:lstStyle/>
          <a:p>
            <a:pPr>
              <a:lnSpc>
                <a:spcPct val="120000"/>
              </a:lnSpc>
            </a:pPr>
            <a:r>
              <a:rPr lang="en-US" sz="2800" dirty="0">
                <a:solidFill>
                  <a:schemeClr val="tx1">
                    <a:lumMod val="85000"/>
                    <a:lumOff val="15000"/>
                  </a:schemeClr>
                </a:solidFill>
              </a:rPr>
              <a:t>Questions</a:t>
            </a:r>
          </a:p>
        </p:txBody>
      </p:sp>
      <p:sp>
        <p:nvSpPr>
          <p:cNvPr id="3" name="Text Placeholder 2">
            <a:extLst>
              <a:ext uri="{FF2B5EF4-FFF2-40B4-BE49-F238E27FC236}">
                <a16:creationId xmlns:a16="http://schemas.microsoft.com/office/drawing/2014/main" id="{66A255A4-4CD1-4D1B-BF2C-7043592678E7}"/>
              </a:ext>
            </a:extLst>
          </p:cNvPr>
          <p:cNvSpPr>
            <a:spLocks noGrp="1"/>
          </p:cNvSpPr>
          <p:nvPr>
            <p:ph type="body" idx="1"/>
          </p:nvPr>
        </p:nvSpPr>
        <p:spPr>
          <a:xfrm>
            <a:off x="1155401" y="1932987"/>
            <a:ext cx="7645419" cy="3757994"/>
          </a:xfrm>
        </p:spPr>
        <p:txBody>
          <a:bodyPr vert="horz" lIns="109728" tIns="109728" rIns="109728" bIns="91440" rtlCol="0" anchor="t">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1. With a /26 network prefix, how many usable IPv4 addresses are there? Why is the number of available IPv4 addresses HERE shown as 59?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Answer: </a:t>
            </a:r>
            <a:r>
              <a:rPr kumimoji="0" lang="en-US" sz="1400" b="0" i="1" u="none" strike="noStrike" kern="1200" cap="none" spc="0" normalizeH="0" baseline="0" noProof="0" dirty="0">
                <a:ln>
                  <a:noFill/>
                </a:ln>
                <a:solidFill>
                  <a:prstClr val="black"/>
                </a:solidFill>
                <a:effectLst/>
                <a:uLnTx/>
                <a:uFillTx/>
                <a:latin typeface="Calibri"/>
                <a:ea typeface="+mn-ea"/>
                <a:cs typeface="+mn-cs"/>
              </a:rPr>
              <a:t>There are 64 usable IP addresses available with a /26 network prefix; there are only 59 IPv4 addresses because this is the maximum number of useable IP addresses that may be set by the host.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a:spcBef>
                <a:spcPts val="930"/>
              </a:spcBef>
            </a:pPr>
            <a:endParaRPr lang="en-US" sz="1400" dirty="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2. What’s the role of an Internet Gateway?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Answer: </a:t>
            </a:r>
            <a:r>
              <a:rPr kumimoji="0" lang="en-US" sz="1400" b="0" i="1" u="none" strike="noStrike" kern="1200" cap="none" spc="0" normalizeH="0" baseline="0" noProof="0" dirty="0">
                <a:ln>
                  <a:noFill/>
                </a:ln>
                <a:solidFill>
                  <a:prstClr val="black"/>
                </a:solidFill>
                <a:effectLst/>
                <a:uLnTx/>
                <a:uFillTx/>
                <a:latin typeface="Calibri"/>
                <a:ea typeface="+mn-ea"/>
                <a:cs typeface="+mn-cs"/>
              </a:rPr>
              <a:t>An internet gateway provides two functions: it acts as a target in your VPC route tables for internet-routable traffic and it performs network address translation (NAT) for instances with public IPv4 addresses (Amazon,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spc="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1. RIPE NCC. 2019, August 9. </a:t>
            </a:r>
            <a:r>
              <a:rPr kumimoji="0" lang="en-US" sz="1400" b="0" i="1" u="none" strike="noStrike" kern="1200" cap="none" spc="0" normalizeH="0" baseline="0" noProof="0" dirty="0">
                <a:ln>
                  <a:noFill/>
                </a:ln>
                <a:solidFill>
                  <a:prstClr val="black"/>
                </a:solidFill>
                <a:effectLst/>
                <a:uLnTx/>
                <a:uFillTx/>
                <a:latin typeface="Calibri"/>
                <a:ea typeface="+mn-ea"/>
                <a:cs typeface="+mn-cs"/>
              </a:rPr>
              <a:t>Classless Inter-Domain Routing (CIDR) Chart. </a:t>
            </a:r>
            <a:r>
              <a:rPr kumimoji="0" lang="en-US" sz="1400" b="0" i="0" u="none" strike="noStrike" kern="1200" cap="none" spc="0" normalizeH="0" baseline="0" noProof="0" dirty="0">
                <a:ln>
                  <a:noFill/>
                </a:ln>
                <a:solidFill>
                  <a:prstClr val="black"/>
                </a:solidFill>
                <a:effectLst/>
                <a:uLnTx/>
                <a:uFillTx/>
                <a:latin typeface="Calibri"/>
                <a:ea typeface="+mn-ea"/>
                <a:cs typeface="+mn-cs"/>
              </a:rPr>
              <a:t>Ripe Network 	Coordination 	Centre. </a:t>
            </a:r>
            <a:r>
              <a:rPr kumimoji="0" lang="en-US" sz="1400" b="0" i="1" u="none" strike="noStrike" kern="1200" cap="none" spc="0" normalizeH="0" baseline="0" noProof="0" dirty="0">
                <a:ln>
                  <a:noFill/>
                </a:ln>
                <a:solidFill>
                  <a:prstClr val="black"/>
                </a:solidFill>
                <a:effectLst/>
                <a:uLnTx/>
                <a:uFillTx/>
                <a:latin typeface="Calibri"/>
                <a:ea typeface="+mn-ea"/>
                <a:cs typeface="+mn-cs"/>
              </a:rPr>
              <a:t>https://www.ripe.net/about-us/press-centre/understanding-ip-addressing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2. Amazon. 2021. </a:t>
            </a:r>
            <a:r>
              <a:rPr kumimoji="0" lang="en-US" sz="1400" b="0" i="1" u="none" strike="noStrike" kern="1200" cap="none" spc="0" normalizeH="0" baseline="0" noProof="0" dirty="0">
                <a:ln>
                  <a:noFill/>
                </a:ln>
                <a:solidFill>
                  <a:prstClr val="black"/>
                </a:solidFill>
                <a:effectLst/>
                <a:uLnTx/>
                <a:uFillTx/>
                <a:latin typeface="Calibri"/>
                <a:ea typeface="+mn-ea"/>
                <a:cs typeface="+mn-cs"/>
              </a:rPr>
              <a:t>Internet Gateways. </a:t>
            </a:r>
            <a:r>
              <a:rPr kumimoji="0" lang="en-US" sz="1400" b="0" i="0" u="none" strike="noStrike" kern="1200" cap="none" spc="0" normalizeH="0" baseline="0" noProof="0" dirty="0">
                <a:ln>
                  <a:noFill/>
                </a:ln>
                <a:solidFill>
                  <a:prstClr val="black"/>
                </a:solidFill>
                <a:effectLst/>
                <a:uLnTx/>
                <a:uFillTx/>
                <a:latin typeface="Calibri"/>
                <a:ea typeface="+mn-ea"/>
                <a:cs typeface="+mn-cs"/>
              </a:rPr>
              <a:t>Amazon Web Services.</a:t>
            </a:r>
            <a:r>
              <a:rPr kumimoji="0" lang="en-US" sz="1400" b="0" i="1" u="none" strike="noStrike" kern="1200" cap="none" spc="0" normalizeH="0" baseline="0" noProof="0" dirty="0">
                <a:ln>
                  <a:noFill/>
                </a:ln>
                <a:solidFill>
                  <a:prstClr val="black"/>
                </a:solidFill>
                <a:effectLst/>
                <a:uLnTx/>
                <a:uFillTx/>
                <a:latin typeface="Calibri"/>
                <a:ea typeface="+mn-ea"/>
                <a:cs typeface="+mn-cs"/>
              </a:rPr>
              <a:t> 	https://docs.aws.amazon.com/vpc/latest/userguide/VPC_Internet_Gateway.html</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mn-ea"/>
              <a:cs typeface="+mn-cs"/>
            </a:endParaRPr>
          </a:p>
          <a:p>
            <a:pPr>
              <a:spcBef>
                <a:spcPts val="930"/>
              </a:spcBef>
            </a:pPr>
            <a:endParaRPr lang="en-US" sz="1400" dirty="0">
              <a:solidFill>
                <a:schemeClr val="tx1">
                  <a:lumMod val="85000"/>
                  <a:lumOff val="15000"/>
                </a:schemeClr>
              </a:solidFill>
            </a:endParaRPr>
          </a:p>
        </p:txBody>
      </p:sp>
    </p:spTree>
    <p:extLst>
      <p:ext uri="{BB962C8B-B14F-4D97-AF65-F5344CB8AC3E}">
        <p14:creationId xmlns:p14="http://schemas.microsoft.com/office/powerpoint/2010/main" val="12373008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3" name="Group 12">
            <a:extLst>
              <a:ext uri="{FF2B5EF4-FFF2-40B4-BE49-F238E27FC236}">
                <a16:creationId xmlns:a16="http://schemas.microsoft.com/office/drawing/2014/main" id="{BEB537CF-9F5E-463A-AD3C-13736406C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499" y="319598"/>
            <a:ext cx="3110997" cy="3301428"/>
            <a:chOff x="5443499" y="319598"/>
            <a:chExt cx="3110997" cy="3301428"/>
          </a:xfrm>
        </p:grpSpPr>
        <p:sp>
          <p:nvSpPr>
            <p:cNvPr id="14" name="Freeform: Shape 13">
              <a:extLst>
                <a:ext uri="{FF2B5EF4-FFF2-40B4-BE49-F238E27FC236}">
                  <a16:creationId xmlns:a16="http://schemas.microsoft.com/office/drawing/2014/main" id="{6F703EF8-1E43-4439-8CB5-179C7C75A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499" y="319598"/>
              <a:ext cx="3110997" cy="3301428"/>
            </a:xfrm>
            <a:custGeom>
              <a:avLst/>
              <a:gdLst>
                <a:gd name="connsiteX0" fmla="*/ 1431069 w 3110997"/>
                <a:gd name="connsiteY0" fmla="*/ 1514 h 3301428"/>
                <a:gd name="connsiteX1" fmla="*/ 1946520 w 3110997"/>
                <a:gd name="connsiteY1" fmla="*/ 42088 h 3301428"/>
                <a:gd name="connsiteX2" fmla="*/ 2402721 w 3110997"/>
                <a:gd name="connsiteY2" fmla="*/ 303594 h 3301428"/>
                <a:gd name="connsiteX3" fmla="*/ 2762423 w 3110997"/>
                <a:gd name="connsiteY3" fmla="*/ 889436 h 3301428"/>
                <a:gd name="connsiteX4" fmla="*/ 2828518 w 3110997"/>
                <a:gd name="connsiteY4" fmla="*/ 1015773 h 3301428"/>
                <a:gd name="connsiteX5" fmla="*/ 3094962 w 3110997"/>
                <a:gd name="connsiteY5" fmla="*/ 2001284 h 3301428"/>
                <a:gd name="connsiteX6" fmla="*/ 2157067 w 3110997"/>
                <a:gd name="connsiteY6" fmla="*/ 3054444 h 3301428"/>
                <a:gd name="connsiteX7" fmla="*/ 1950853 w 3110997"/>
                <a:gd name="connsiteY7" fmla="*/ 3146478 h 3301428"/>
                <a:gd name="connsiteX8" fmla="*/ 1329246 w 3110997"/>
                <a:gd name="connsiteY8" fmla="*/ 3288753 h 3301428"/>
                <a:gd name="connsiteX9" fmla="*/ 740145 w 3110997"/>
                <a:gd name="connsiteY9" fmla="*/ 3019378 h 3301428"/>
                <a:gd name="connsiteX10" fmla="*/ 288773 w 3110997"/>
                <a:gd name="connsiteY10" fmla="*/ 2499557 h 3301428"/>
                <a:gd name="connsiteX11" fmla="*/ 35659 w 3110997"/>
                <a:gd name="connsiteY11" fmla="*/ 1823964 h 3301428"/>
                <a:gd name="connsiteX12" fmla="*/ 31208 w 3110997"/>
                <a:gd name="connsiteY12" fmla="*/ 1116817 h 3301428"/>
                <a:gd name="connsiteX13" fmla="*/ 266830 w 3110997"/>
                <a:gd name="connsiteY13" fmla="*/ 556451 h 3301428"/>
                <a:gd name="connsiteX14" fmla="*/ 683944 w 3110997"/>
                <a:gd name="connsiteY14" fmla="*/ 194390 h 3301428"/>
                <a:gd name="connsiteX15" fmla="*/ 1431069 w 3110997"/>
                <a:gd name="connsiteY15" fmla="*/ 1514 h 3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997" h="3301428">
                  <a:moveTo>
                    <a:pt x="1431069" y="1514"/>
                  </a:moveTo>
                  <a:cubicBezTo>
                    <a:pt x="1596908" y="-4789"/>
                    <a:pt x="1770176" y="8561"/>
                    <a:pt x="1946520" y="42088"/>
                  </a:cubicBezTo>
                  <a:cubicBezTo>
                    <a:pt x="2134136" y="77759"/>
                    <a:pt x="2274818" y="158432"/>
                    <a:pt x="2402721" y="303594"/>
                  </a:cubicBezTo>
                  <a:cubicBezTo>
                    <a:pt x="2536515" y="455435"/>
                    <a:pt x="2646258" y="666231"/>
                    <a:pt x="2762423" y="889436"/>
                  </a:cubicBezTo>
                  <a:cubicBezTo>
                    <a:pt x="2783822" y="930610"/>
                    <a:pt x="2805992" y="973158"/>
                    <a:pt x="2828518" y="1015773"/>
                  </a:cubicBezTo>
                  <a:cubicBezTo>
                    <a:pt x="3030101" y="1397216"/>
                    <a:pt x="3157590" y="1671880"/>
                    <a:pt x="3094962" y="2001284"/>
                  </a:cubicBezTo>
                  <a:cubicBezTo>
                    <a:pt x="2999536" y="2503193"/>
                    <a:pt x="2719052" y="2818175"/>
                    <a:pt x="2157067" y="3054444"/>
                  </a:cubicBezTo>
                  <a:cubicBezTo>
                    <a:pt x="2083511" y="3085361"/>
                    <a:pt x="2016053" y="3116427"/>
                    <a:pt x="1950853" y="3146478"/>
                  </a:cubicBezTo>
                  <a:cubicBezTo>
                    <a:pt x="1680527" y="3271008"/>
                    <a:pt x="1541221" y="3329055"/>
                    <a:pt x="1329246" y="3288753"/>
                  </a:cubicBezTo>
                  <a:cubicBezTo>
                    <a:pt x="1118766" y="3248736"/>
                    <a:pt x="920572" y="3158068"/>
                    <a:pt x="740145" y="3019378"/>
                  </a:cubicBezTo>
                  <a:cubicBezTo>
                    <a:pt x="563651" y="2883673"/>
                    <a:pt x="411737" y="2708752"/>
                    <a:pt x="288773" y="2499557"/>
                  </a:cubicBezTo>
                  <a:cubicBezTo>
                    <a:pt x="167863" y="2293930"/>
                    <a:pt x="80312" y="2060356"/>
                    <a:pt x="35659" y="1823964"/>
                  </a:cubicBezTo>
                  <a:cubicBezTo>
                    <a:pt x="-10360" y="1581177"/>
                    <a:pt x="-11829" y="1343178"/>
                    <a:pt x="31208" y="1116817"/>
                  </a:cubicBezTo>
                  <a:cubicBezTo>
                    <a:pt x="71795" y="903345"/>
                    <a:pt x="151102" y="714850"/>
                    <a:pt x="266830" y="556451"/>
                  </a:cubicBezTo>
                  <a:cubicBezTo>
                    <a:pt x="375349" y="408016"/>
                    <a:pt x="515707" y="286208"/>
                    <a:pt x="683944" y="194390"/>
                  </a:cubicBezTo>
                  <a:cubicBezTo>
                    <a:pt x="898912" y="77121"/>
                    <a:pt x="1154672" y="12021"/>
                    <a:pt x="1431069" y="151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9DFB2FC3-C3AA-44DA-A135-10AFA65B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5604" y="443150"/>
              <a:ext cx="2805016" cy="304934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DC9006AC-14D0-4A9C-BE11-F61AB5B8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93466" y="623454"/>
              <a:ext cx="2567901" cy="2687367"/>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Title 2">
            <a:extLst>
              <a:ext uri="{FF2B5EF4-FFF2-40B4-BE49-F238E27FC236}">
                <a16:creationId xmlns:a16="http://schemas.microsoft.com/office/drawing/2014/main" id="{66B10F7F-3CB0-4563-A4C5-67BB36335AF0}"/>
              </a:ext>
            </a:extLst>
          </p:cNvPr>
          <p:cNvSpPr>
            <a:spLocks noGrp="1"/>
          </p:cNvSpPr>
          <p:nvPr>
            <p:ph type="title"/>
          </p:nvPr>
        </p:nvSpPr>
        <p:spPr>
          <a:xfrm>
            <a:off x="193394" y="858321"/>
            <a:ext cx="3371749" cy="1465162"/>
          </a:xfrm>
        </p:spPr>
        <p:txBody>
          <a:bodyPr vert="horz" lIns="109728" tIns="109728" rIns="109728" bIns="91440" rtlCol="0" anchor="b">
            <a:normAutofit fontScale="90000"/>
          </a:bodyPr>
          <a:lstStyle/>
          <a:p>
            <a:pPr>
              <a:lnSpc>
                <a:spcPct val="130000"/>
              </a:lnSpc>
            </a:pPr>
            <a:r>
              <a:rPr lang="en-US" sz="2200" dirty="0"/>
              <a:t>Adding another subnet</a:t>
            </a:r>
            <a:br>
              <a:rPr lang="en-US" sz="2800" dirty="0"/>
            </a:br>
            <a:endParaRPr lang="en-US" sz="2800" dirty="0"/>
          </a:p>
        </p:txBody>
      </p:sp>
      <p:grpSp>
        <p:nvGrpSpPr>
          <p:cNvPr id="18" name="Group 17">
            <a:extLst>
              <a:ext uri="{FF2B5EF4-FFF2-40B4-BE49-F238E27FC236}">
                <a16:creationId xmlns:a16="http://schemas.microsoft.com/office/drawing/2014/main" id="{97EE97F1-3EFC-4812-BCD8-BAFDC3EE46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1772" y="0"/>
            <a:ext cx="3580076" cy="3029264"/>
            <a:chOff x="8611772" y="0"/>
            <a:chExt cx="3580076" cy="3029264"/>
          </a:xfrm>
        </p:grpSpPr>
        <p:sp>
          <p:nvSpPr>
            <p:cNvPr id="19" name="Freeform: Shape 18">
              <a:extLst>
                <a:ext uri="{FF2B5EF4-FFF2-40B4-BE49-F238E27FC236}">
                  <a16:creationId xmlns:a16="http://schemas.microsoft.com/office/drawing/2014/main" id="{CB02D12A-0B1A-459E-8D70-2772831B9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DD3DED5B-9FB2-439B-A341-F0AF0B9F3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5548DE56-0D2D-41D3-8B56-C6B37908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23" name="Group 22">
            <a:extLst>
              <a:ext uri="{FF2B5EF4-FFF2-40B4-BE49-F238E27FC236}">
                <a16:creationId xmlns:a16="http://schemas.microsoft.com/office/drawing/2014/main" id="{266F884D-C8C7-413B-842D-2DEA05D32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0493" y="3105611"/>
            <a:ext cx="6141507" cy="3752390"/>
            <a:chOff x="6050493" y="3105611"/>
            <a:chExt cx="6141507" cy="3752390"/>
          </a:xfrm>
        </p:grpSpPr>
        <p:sp>
          <p:nvSpPr>
            <p:cNvPr id="24" name="Freeform: Shape 23">
              <a:extLst>
                <a:ext uri="{FF2B5EF4-FFF2-40B4-BE49-F238E27FC236}">
                  <a16:creationId xmlns:a16="http://schemas.microsoft.com/office/drawing/2014/main" id="{10E28F44-72C3-41C0-9CB9-551957412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7D646D3E-3C36-4B70-95F2-A1904224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D86D0CCB-AA1C-4777-977E-4DA1C256B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4" name="Text Placeholder 3">
            <a:extLst>
              <a:ext uri="{FF2B5EF4-FFF2-40B4-BE49-F238E27FC236}">
                <a16:creationId xmlns:a16="http://schemas.microsoft.com/office/drawing/2014/main" id="{5E9BCD56-2B1E-41E3-808A-6345EAC21F9A}"/>
              </a:ext>
            </a:extLst>
          </p:cNvPr>
          <p:cNvSpPr>
            <a:spLocks noGrp="1"/>
          </p:cNvSpPr>
          <p:nvPr>
            <p:ph type="body" sz="half" idx="2"/>
          </p:nvPr>
        </p:nvSpPr>
        <p:spPr>
          <a:xfrm>
            <a:off x="193546" y="1967137"/>
            <a:ext cx="2617947" cy="2317485"/>
          </a:xfrm>
        </p:spPr>
        <p:txBody>
          <a:bodyPr vert="horz" lIns="109728" tIns="109728" rIns="109728" bIns="91440" rtlCol="0">
            <a:normAutofit/>
          </a:bodyPr>
          <a:lstStyle/>
          <a:p>
            <a:pPr>
              <a:spcBef>
                <a:spcPts val="930"/>
              </a:spcBef>
            </a:pPr>
            <a:r>
              <a:rPr lang="en-US" dirty="0"/>
              <a:t>This screenshot shows the dashboard with two subnets and the route table of public subnet 2.</a:t>
            </a:r>
          </a:p>
          <a:p>
            <a:pPr>
              <a:spcBef>
                <a:spcPts val="930"/>
              </a:spcBef>
            </a:pPr>
            <a:endParaRPr lang="en-US" dirty="0"/>
          </a:p>
        </p:txBody>
      </p:sp>
      <p:pic>
        <p:nvPicPr>
          <p:cNvPr id="22" name="Content Placeholder 3" descr="Graphical user interface, text, website&#10;&#10;Description automatically generated">
            <a:extLst>
              <a:ext uri="{FF2B5EF4-FFF2-40B4-BE49-F238E27FC236}">
                <a16:creationId xmlns:a16="http://schemas.microsoft.com/office/drawing/2014/main" id="{7AC70BAA-FD25-477D-87B8-3FC45DF8246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924463" y="850012"/>
            <a:ext cx="9144356" cy="5282226"/>
          </a:xfrm>
          <a:prstGeom prst="rect">
            <a:avLst/>
          </a:prstGeom>
          <a:effectLst>
            <a:outerShdw blurRad="50800" dist="38100" dir="2700000" algn="tl" rotWithShape="0">
              <a:prstClr val="black">
                <a:alpha val="40000"/>
              </a:prstClr>
            </a:outerShdw>
          </a:effectLst>
        </p:spPr>
      </p:pic>
      <p:cxnSp>
        <p:nvCxnSpPr>
          <p:cNvPr id="27" name="Straight Arrow Connector 26">
            <a:extLst>
              <a:ext uri="{FF2B5EF4-FFF2-40B4-BE49-F238E27FC236}">
                <a16:creationId xmlns:a16="http://schemas.microsoft.com/office/drawing/2014/main" id="{604A70AB-90E2-4362-8DB6-CFF31423E24D}"/>
              </a:ext>
            </a:extLst>
          </p:cNvPr>
          <p:cNvCxnSpPr>
            <a:cxnSpLocks/>
          </p:cNvCxnSpPr>
          <p:nvPr/>
        </p:nvCxnSpPr>
        <p:spPr>
          <a:xfrm>
            <a:off x="4041914" y="2880968"/>
            <a:ext cx="569843" cy="0"/>
          </a:xfrm>
          <a:prstGeom prst="straightConnector1">
            <a:avLst/>
          </a:prstGeom>
          <a:noFill/>
          <a:ln w="38100" cap="flat" cmpd="sng" algn="ctr">
            <a:solidFill>
              <a:srgbClr val="F79646"/>
            </a:solidFill>
            <a:prstDash val="solid"/>
            <a:tailEnd type="triangle"/>
          </a:ln>
          <a:effectLst>
            <a:glow rad="63500">
              <a:srgbClr val="F79646">
                <a:satMod val="175000"/>
                <a:alpha val="40000"/>
              </a:srgbClr>
            </a:glow>
            <a:outerShdw blurRad="50800" dist="38100" dir="8100000" algn="tr" rotWithShape="0">
              <a:prstClr val="black">
                <a:alpha val="40000"/>
              </a:prstClr>
            </a:outerShdw>
          </a:effectLst>
        </p:spPr>
      </p:cxnSp>
      <p:cxnSp>
        <p:nvCxnSpPr>
          <p:cNvPr id="28" name="Straight Arrow Connector 27">
            <a:extLst>
              <a:ext uri="{FF2B5EF4-FFF2-40B4-BE49-F238E27FC236}">
                <a16:creationId xmlns:a16="http://schemas.microsoft.com/office/drawing/2014/main" id="{9209AA6B-4EC1-4712-B725-F944EF0181BD}"/>
              </a:ext>
            </a:extLst>
          </p:cNvPr>
          <p:cNvCxnSpPr>
            <a:cxnSpLocks/>
          </p:cNvCxnSpPr>
          <p:nvPr/>
        </p:nvCxnSpPr>
        <p:spPr>
          <a:xfrm>
            <a:off x="4041913" y="3406834"/>
            <a:ext cx="569843" cy="0"/>
          </a:xfrm>
          <a:prstGeom prst="straightConnector1">
            <a:avLst/>
          </a:prstGeom>
          <a:noFill/>
          <a:ln w="38100" cap="flat" cmpd="sng" algn="ctr">
            <a:solidFill>
              <a:srgbClr val="F79646"/>
            </a:solidFill>
            <a:prstDash val="solid"/>
            <a:tailEnd type="triangle"/>
          </a:ln>
          <a:effectLst>
            <a:glow rad="63500">
              <a:srgbClr val="F79646">
                <a:satMod val="175000"/>
                <a:alpha val="40000"/>
              </a:srgbClr>
            </a:glow>
            <a:outerShdw blurRad="50800" dist="38100" dir="8100000" algn="tr" rotWithShape="0">
              <a:prstClr val="black">
                <a:alpha val="40000"/>
              </a:prstClr>
            </a:outerShdw>
          </a:effectLst>
        </p:spPr>
      </p:cxnSp>
      <p:sp>
        <p:nvSpPr>
          <p:cNvPr id="29" name="Rectangle 28">
            <a:extLst>
              <a:ext uri="{FF2B5EF4-FFF2-40B4-BE49-F238E27FC236}">
                <a16:creationId xmlns:a16="http://schemas.microsoft.com/office/drawing/2014/main" id="{A558A28E-FCE5-4F9E-BA43-BB996CD8C7D0}"/>
              </a:ext>
            </a:extLst>
          </p:cNvPr>
          <p:cNvSpPr/>
          <p:nvPr/>
        </p:nvSpPr>
        <p:spPr>
          <a:xfrm>
            <a:off x="4611756" y="3717039"/>
            <a:ext cx="7129670" cy="2224909"/>
          </a:xfrm>
          <a:prstGeom prst="rect">
            <a:avLst/>
          </a:prstGeom>
          <a:noFill/>
          <a:ln w="28575" cap="flat" cmpd="sng" algn="ctr">
            <a:solidFill>
              <a:srgbClr val="F79646"/>
            </a:solidFill>
            <a:prstDash val="solid"/>
          </a:ln>
          <a:effectLst>
            <a:glow rad="63500">
              <a:srgbClr val="F79646">
                <a:satMod val="175000"/>
                <a:alpha val="40000"/>
              </a:srgbClr>
            </a:glow>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262505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Title 4">
            <a:extLst>
              <a:ext uri="{FF2B5EF4-FFF2-40B4-BE49-F238E27FC236}">
                <a16:creationId xmlns:a16="http://schemas.microsoft.com/office/drawing/2014/main" id="{F4975A46-0278-48F0-8D50-341335326D3E}"/>
              </a:ext>
            </a:extLst>
          </p:cNvPr>
          <p:cNvSpPr>
            <a:spLocks noGrp="1"/>
          </p:cNvSpPr>
          <p:nvPr>
            <p:ph type="ctrTitle"/>
          </p:nvPr>
        </p:nvSpPr>
        <p:spPr>
          <a:xfrm>
            <a:off x="6090045" y="2796208"/>
            <a:ext cx="5624118" cy="1834529"/>
          </a:xfrm>
        </p:spPr>
        <p:txBody>
          <a:bodyPr anchor="b">
            <a:normAutofit/>
          </a:bodyPr>
          <a:lstStyle/>
          <a:p>
            <a:r>
              <a:rPr lang="en-US" sz="4400" dirty="0"/>
              <a:t>What skills were learned?</a:t>
            </a:r>
          </a:p>
        </p:txBody>
      </p:sp>
      <p:sp>
        <p:nvSpPr>
          <p:cNvPr id="6" name="Subtitle 5">
            <a:extLst>
              <a:ext uri="{FF2B5EF4-FFF2-40B4-BE49-F238E27FC236}">
                <a16:creationId xmlns:a16="http://schemas.microsoft.com/office/drawing/2014/main" id="{51B96EE4-B816-40B3-80FF-D6CA2C84AF13}"/>
              </a:ext>
            </a:extLst>
          </p:cNvPr>
          <p:cNvSpPr>
            <a:spLocks noGrp="1"/>
          </p:cNvSpPr>
          <p:nvPr>
            <p:ph type="subTitle" idx="1"/>
          </p:nvPr>
        </p:nvSpPr>
        <p:spPr>
          <a:xfrm>
            <a:off x="6096369" y="4630737"/>
            <a:ext cx="5617794" cy="1982097"/>
          </a:xfrm>
        </p:spPr>
        <p:txBody>
          <a:bodyPr anchor="t">
            <a:normAutofit fontScale="85000" lnSpcReduction="20000"/>
          </a:bodyPr>
          <a:lstStyle/>
          <a:p>
            <a:pPr marL="342900" indent="-342900">
              <a:buFont typeface="Arial" panose="020B0604020202020204" pitchFamily="34" charset="0"/>
              <a:buChar char="•"/>
            </a:pPr>
            <a:r>
              <a:rPr lang="en-US" sz="2100" dirty="0"/>
              <a:t>Utilizing a VPC to add one or more subnets.</a:t>
            </a:r>
          </a:p>
          <a:p>
            <a:pPr marL="342900" indent="-342900">
              <a:buFont typeface="Arial" panose="020B0604020202020204" pitchFamily="34" charset="0"/>
              <a:buChar char="•"/>
            </a:pPr>
            <a:r>
              <a:rPr lang="en-US" sz="2100" dirty="0"/>
              <a:t>Investigating subnets and route tables.</a:t>
            </a:r>
          </a:p>
          <a:p>
            <a:pPr marL="342900" indent="-342900">
              <a:buFont typeface="Arial" panose="020B0604020202020204" pitchFamily="34" charset="0"/>
              <a:buChar char="•"/>
            </a:pPr>
            <a:r>
              <a:rPr lang="en-US" sz="2100" dirty="0"/>
              <a:t>Create and configure another subnet.</a:t>
            </a:r>
          </a:p>
          <a:p>
            <a:pPr marL="342900" indent="-342900">
              <a:buFont typeface="Arial" panose="020B0604020202020204" pitchFamily="34" charset="0"/>
              <a:buChar char="•"/>
            </a:pPr>
            <a:endParaRPr lang="en-US" dirty="0"/>
          </a:p>
        </p:txBody>
      </p:sp>
      <p:sp>
        <p:nvSpPr>
          <p:cNvPr id="25" name="Freeform: Shape 24">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descr="Three neatly stacked books">
            <a:extLst>
              <a:ext uri="{FF2B5EF4-FFF2-40B4-BE49-F238E27FC236}">
                <a16:creationId xmlns:a16="http://schemas.microsoft.com/office/drawing/2014/main" id="{C90AA144-7DA6-4839-BE97-300C62703DC6}"/>
              </a:ext>
            </a:extLst>
          </p:cNvPr>
          <p:cNvPicPr>
            <a:picLocks noChangeAspect="1"/>
          </p:cNvPicPr>
          <p:nvPr/>
        </p:nvPicPr>
        <p:blipFill rotWithShape="1">
          <a:blip r:embed="rId2"/>
          <a:srcRect l="45429" r="5583" b="-1"/>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29" name="Freeform: Shape 28">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118406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DF73-CC16-405D-9ADC-FFC8DC79F105}"/>
              </a:ext>
            </a:extLst>
          </p:cNvPr>
          <p:cNvSpPr>
            <a:spLocks noGrp="1"/>
          </p:cNvSpPr>
          <p:nvPr>
            <p:ph type="title"/>
          </p:nvPr>
        </p:nvSpPr>
        <p:spPr>
          <a:xfrm>
            <a:off x="4548279" y="3034747"/>
            <a:ext cx="6665976" cy="1521747"/>
          </a:xfrm>
        </p:spPr>
        <p:txBody>
          <a:bodyPr/>
          <a:lstStyle/>
          <a:p>
            <a:r>
              <a:rPr lang="en-US" sz="3600" dirty="0"/>
              <a:t>Module 4: VM Instance Security</a:t>
            </a:r>
          </a:p>
        </p:txBody>
      </p:sp>
      <p:sp>
        <p:nvSpPr>
          <p:cNvPr id="3" name="Text Placeholder 2">
            <a:extLst>
              <a:ext uri="{FF2B5EF4-FFF2-40B4-BE49-F238E27FC236}">
                <a16:creationId xmlns:a16="http://schemas.microsoft.com/office/drawing/2014/main" id="{7683BBC1-1905-4516-BF0B-0EA1B6E1D459}"/>
              </a:ext>
            </a:extLst>
          </p:cNvPr>
          <p:cNvSpPr>
            <a:spLocks noGrp="1"/>
          </p:cNvSpPr>
          <p:nvPr>
            <p:ph type="body" idx="1"/>
          </p:nvPr>
        </p:nvSpPr>
        <p:spPr>
          <a:xfrm>
            <a:off x="4548279" y="4556494"/>
            <a:ext cx="6665975" cy="1208201"/>
          </a:xfrm>
        </p:spPr>
        <p:txBody>
          <a:bodyPr>
            <a:normAutofit fontScale="70000" lnSpcReduction="20000"/>
          </a:bodyPr>
          <a:lstStyle/>
          <a:p>
            <a:r>
              <a:rPr lang="en-US" dirty="0"/>
              <a:t>This module has introduced us to Amazon Virtual Private Cloud (VPC). Customers may use this service to create a conceptually isolated portion of the AWS Cloud and launch AWS services into a virtual network.</a:t>
            </a:r>
          </a:p>
        </p:txBody>
      </p:sp>
    </p:spTree>
    <p:extLst>
      <p:ext uri="{BB962C8B-B14F-4D97-AF65-F5344CB8AC3E}">
        <p14:creationId xmlns:p14="http://schemas.microsoft.com/office/powerpoint/2010/main" val="339381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5" name="Group 14">
            <a:extLst>
              <a:ext uri="{FF2B5EF4-FFF2-40B4-BE49-F238E27FC236}">
                <a16:creationId xmlns:a16="http://schemas.microsoft.com/office/drawing/2014/main" id="{BEB537CF-9F5E-463A-AD3C-13736406C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499" y="319598"/>
            <a:ext cx="3110997" cy="3301428"/>
            <a:chOff x="5443499" y="319598"/>
            <a:chExt cx="3110997" cy="3301428"/>
          </a:xfrm>
        </p:grpSpPr>
        <p:sp>
          <p:nvSpPr>
            <p:cNvPr id="16" name="Freeform: Shape 15">
              <a:extLst>
                <a:ext uri="{FF2B5EF4-FFF2-40B4-BE49-F238E27FC236}">
                  <a16:creationId xmlns:a16="http://schemas.microsoft.com/office/drawing/2014/main" id="{6F703EF8-1E43-4439-8CB5-179C7C75A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499" y="319598"/>
              <a:ext cx="3110997" cy="3301428"/>
            </a:xfrm>
            <a:custGeom>
              <a:avLst/>
              <a:gdLst>
                <a:gd name="connsiteX0" fmla="*/ 1431069 w 3110997"/>
                <a:gd name="connsiteY0" fmla="*/ 1514 h 3301428"/>
                <a:gd name="connsiteX1" fmla="*/ 1946520 w 3110997"/>
                <a:gd name="connsiteY1" fmla="*/ 42088 h 3301428"/>
                <a:gd name="connsiteX2" fmla="*/ 2402721 w 3110997"/>
                <a:gd name="connsiteY2" fmla="*/ 303594 h 3301428"/>
                <a:gd name="connsiteX3" fmla="*/ 2762423 w 3110997"/>
                <a:gd name="connsiteY3" fmla="*/ 889436 h 3301428"/>
                <a:gd name="connsiteX4" fmla="*/ 2828518 w 3110997"/>
                <a:gd name="connsiteY4" fmla="*/ 1015773 h 3301428"/>
                <a:gd name="connsiteX5" fmla="*/ 3094962 w 3110997"/>
                <a:gd name="connsiteY5" fmla="*/ 2001284 h 3301428"/>
                <a:gd name="connsiteX6" fmla="*/ 2157067 w 3110997"/>
                <a:gd name="connsiteY6" fmla="*/ 3054444 h 3301428"/>
                <a:gd name="connsiteX7" fmla="*/ 1950853 w 3110997"/>
                <a:gd name="connsiteY7" fmla="*/ 3146478 h 3301428"/>
                <a:gd name="connsiteX8" fmla="*/ 1329246 w 3110997"/>
                <a:gd name="connsiteY8" fmla="*/ 3288753 h 3301428"/>
                <a:gd name="connsiteX9" fmla="*/ 740145 w 3110997"/>
                <a:gd name="connsiteY9" fmla="*/ 3019378 h 3301428"/>
                <a:gd name="connsiteX10" fmla="*/ 288773 w 3110997"/>
                <a:gd name="connsiteY10" fmla="*/ 2499557 h 3301428"/>
                <a:gd name="connsiteX11" fmla="*/ 35659 w 3110997"/>
                <a:gd name="connsiteY11" fmla="*/ 1823964 h 3301428"/>
                <a:gd name="connsiteX12" fmla="*/ 31208 w 3110997"/>
                <a:gd name="connsiteY12" fmla="*/ 1116817 h 3301428"/>
                <a:gd name="connsiteX13" fmla="*/ 266830 w 3110997"/>
                <a:gd name="connsiteY13" fmla="*/ 556451 h 3301428"/>
                <a:gd name="connsiteX14" fmla="*/ 683944 w 3110997"/>
                <a:gd name="connsiteY14" fmla="*/ 194390 h 3301428"/>
                <a:gd name="connsiteX15" fmla="*/ 1431069 w 3110997"/>
                <a:gd name="connsiteY15" fmla="*/ 1514 h 3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997" h="3301428">
                  <a:moveTo>
                    <a:pt x="1431069" y="1514"/>
                  </a:moveTo>
                  <a:cubicBezTo>
                    <a:pt x="1596908" y="-4789"/>
                    <a:pt x="1770176" y="8561"/>
                    <a:pt x="1946520" y="42088"/>
                  </a:cubicBezTo>
                  <a:cubicBezTo>
                    <a:pt x="2134136" y="77759"/>
                    <a:pt x="2274818" y="158432"/>
                    <a:pt x="2402721" y="303594"/>
                  </a:cubicBezTo>
                  <a:cubicBezTo>
                    <a:pt x="2536515" y="455435"/>
                    <a:pt x="2646258" y="666231"/>
                    <a:pt x="2762423" y="889436"/>
                  </a:cubicBezTo>
                  <a:cubicBezTo>
                    <a:pt x="2783822" y="930610"/>
                    <a:pt x="2805992" y="973158"/>
                    <a:pt x="2828518" y="1015773"/>
                  </a:cubicBezTo>
                  <a:cubicBezTo>
                    <a:pt x="3030101" y="1397216"/>
                    <a:pt x="3157590" y="1671880"/>
                    <a:pt x="3094962" y="2001284"/>
                  </a:cubicBezTo>
                  <a:cubicBezTo>
                    <a:pt x="2999536" y="2503193"/>
                    <a:pt x="2719052" y="2818175"/>
                    <a:pt x="2157067" y="3054444"/>
                  </a:cubicBezTo>
                  <a:cubicBezTo>
                    <a:pt x="2083511" y="3085361"/>
                    <a:pt x="2016053" y="3116427"/>
                    <a:pt x="1950853" y="3146478"/>
                  </a:cubicBezTo>
                  <a:cubicBezTo>
                    <a:pt x="1680527" y="3271008"/>
                    <a:pt x="1541221" y="3329055"/>
                    <a:pt x="1329246" y="3288753"/>
                  </a:cubicBezTo>
                  <a:cubicBezTo>
                    <a:pt x="1118766" y="3248736"/>
                    <a:pt x="920572" y="3158068"/>
                    <a:pt x="740145" y="3019378"/>
                  </a:cubicBezTo>
                  <a:cubicBezTo>
                    <a:pt x="563651" y="2883673"/>
                    <a:pt x="411737" y="2708752"/>
                    <a:pt x="288773" y="2499557"/>
                  </a:cubicBezTo>
                  <a:cubicBezTo>
                    <a:pt x="167863" y="2293930"/>
                    <a:pt x="80312" y="2060356"/>
                    <a:pt x="35659" y="1823964"/>
                  </a:cubicBezTo>
                  <a:cubicBezTo>
                    <a:pt x="-10360" y="1581177"/>
                    <a:pt x="-11829" y="1343178"/>
                    <a:pt x="31208" y="1116817"/>
                  </a:cubicBezTo>
                  <a:cubicBezTo>
                    <a:pt x="71795" y="903345"/>
                    <a:pt x="151102" y="714850"/>
                    <a:pt x="266830" y="556451"/>
                  </a:cubicBezTo>
                  <a:cubicBezTo>
                    <a:pt x="375349" y="408016"/>
                    <a:pt x="515707" y="286208"/>
                    <a:pt x="683944" y="194390"/>
                  </a:cubicBezTo>
                  <a:cubicBezTo>
                    <a:pt x="898912" y="77121"/>
                    <a:pt x="1154672" y="12021"/>
                    <a:pt x="1431069" y="151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9DFB2FC3-C3AA-44DA-A135-10AFA65B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5604" y="443150"/>
              <a:ext cx="2805016" cy="304934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DC9006AC-14D0-4A9C-BE11-F61AB5B8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93466" y="623454"/>
              <a:ext cx="2567901" cy="2687367"/>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4" name="Title 3">
            <a:extLst>
              <a:ext uri="{FF2B5EF4-FFF2-40B4-BE49-F238E27FC236}">
                <a16:creationId xmlns:a16="http://schemas.microsoft.com/office/drawing/2014/main" id="{61FDB33A-7057-46FB-B380-2AC2D654DC42}"/>
              </a:ext>
            </a:extLst>
          </p:cNvPr>
          <p:cNvSpPr>
            <a:spLocks noGrp="1"/>
          </p:cNvSpPr>
          <p:nvPr>
            <p:ph type="title"/>
          </p:nvPr>
        </p:nvSpPr>
        <p:spPr>
          <a:xfrm>
            <a:off x="574474" y="1001668"/>
            <a:ext cx="2266122" cy="1741544"/>
          </a:xfrm>
        </p:spPr>
        <p:txBody>
          <a:bodyPr vert="horz" lIns="109728" tIns="109728" rIns="109728" bIns="91440" rtlCol="0" anchor="b">
            <a:normAutofit/>
          </a:bodyPr>
          <a:lstStyle/>
          <a:p>
            <a:pPr>
              <a:lnSpc>
                <a:spcPct val="130000"/>
              </a:lnSpc>
            </a:pPr>
            <a:r>
              <a:rPr lang="en-US" sz="2000" dirty="0"/>
              <a:t>Launching an EC2 instance</a:t>
            </a:r>
            <a:br>
              <a:rPr lang="en-US" sz="3200" dirty="0"/>
            </a:br>
            <a:endParaRPr lang="en-US" sz="3200" dirty="0"/>
          </a:p>
        </p:txBody>
      </p:sp>
      <p:grpSp>
        <p:nvGrpSpPr>
          <p:cNvPr id="20" name="Group 19">
            <a:extLst>
              <a:ext uri="{FF2B5EF4-FFF2-40B4-BE49-F238E27FC236}">
                <a16:creationId xmlns:a16="http://schemas.microsoft.com/office/drawing/2014/main" id="{97EE97F1-3EFC-4812-BCD8-BAFDC3EE46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1772" y="0"/>
            <a:ext cx="3580076" cy="3029264"/>
            <a:chOff x="8611772" y="0"/>
            <a:chExt cx="3580076" cy="3029264"/>
          </a:xfrm>
        </p:grpSpPr>
        <p:sp>
          <p:nvSpPr>
            <p:cNvPr id="21" name="Freeform: Shape 20">
              <a:extLst>
                <a:ext uri="{FF2B5EF4-FFF2-40B4-BE49-F238E27FC236}">
                  <a16:creationId xmlns:a16="http://schemas.microsoft.com/office/drawing/2014/main" id="{CB02D12A-0B1A-459E-8D70-2772831B9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DD3DED5B-9FB2-439B-A341-F0AF0B9F3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5548DE56-0D2D-41D3-8B56-C6B37908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25" name="Group 24">
            <a:extLst>
              <a:ext uri="{FF2B5EF4-FFF2-40B4-BE49-F238E27FC236}">
                <a16:creationId xmlns:a16="http://schemas.microsoft.com/office/drawing/2014/main" id="{266F884D-C8C7-413B-842D-2DEA05D32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0493" y="3105611"/>
            <a:ext cx="6141507" cy="3752390"/>
            <a:chOff x="6050493" y="3105611"/>
            <a:chExt cx="6141507" cy="3752390"/>
          </a:xfrm>
        </p:grpSpPr>
        <p:sp>
          <p:nvSpPr>
            <p:cNvPr id="26" name="Freeform: Shape 25">
              <a:extLst>
                <a:ext uri="{FF2B5EF4-FFF2-40B4-BE49-F238E27FC236}">
                  <a16:creationId xmlns:a16="http://schemas.microsoft.com/office/drawing/2014/main" id="{10E28F44-72C3-41C0-9CB9-551957412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id="{7D646D3E-3C36-4B70-95F2-A1904224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D86D0CCB-AA1C-4777-977E-4DA1C256B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6" name="Text Placeholder 5">
            <a:extLst>
              <a:ext uri="{FF2B5EF4-FFF2-40B4-BE49-F238E27FC236}">
                <a16:creationId xmlns:a16="http://schemas.microsoft.com/office/drawing/2014/main" id="{69644B5D-7FC8-496C-A551-F713589821D7}"/>
              </a:ext>
            </a:extLst>
          </p:cNvPr>
          <p:cNvSpPr>
            <a:spLocks noGrp="1"/>
          </p:cNvSpPr>
          <p:nvPr>
            <p:ph type="body" sz="half" idx="2"/>
          </p:nvPr>
        </p:nvSpPr>
        <p:spPr>
          <a:xfrm>
            <a:off x="574626" y="2215243"/>
            <a:ext cx="2703442" cy="1702073"/>
          </a:xfrm>
        </p:spPr>
        <p:txBody>
          <a:bodyPr vert="horz" lIns="109728" tIns="109728" rIns="109728" bIns="91440" rtlCol="0">
            <a:normAutofit/>
          </a:bodyPr>
          <a:lstStyle/>
          <a:p>
            <a:pPr>
              <a:spcBef>
                <a:spcPts val="930"/>
              </a:spcBef>
            </a:pPr>
            <a:r>
              <a:rPr lang="en-US" dirty="0"/>
              <a:t>This screenshot shows the Details section of the EC2 instance.</a:t>
            </a:r>
          </a:p>
          <a:p>
            <a:pPr>
              <a:spcBef>
                <a:spcPts val="930"/>
              </a:spcBef>
            </a:pPr>
            <a:endParaRPr lang="en-US" dirty="0"/>
          </a:p>
        </p:txBody>
      </p:sp>
      <p:pic>
        <p:nvPicPr>
          <p:cNvPr id="24" name="Content Placeholder 3">
            <a:extLst>
              <a:ext uri="{FF2B5EF4-FFF2-40B4-BE49-F238E27FC236}">
                <a16:creationId xmlns:a16="http://schemas.microsoft.com/office/drawing/2014/main" id="{2FA92F94-45DD-4709-9B01-510B60D371E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3197623" y="577624"/>
            <a:ext cx="8479030" cy="6076846"/>
          </a:xfrm>
          <a:prstGeom prst="rect">
            <a:avLst/>
          </a:prstGeom>
          <a:effectLst>
            <a:outerShdw blurRad="50800" dist="38100" dir="2700000" algn="tl" rotWithShape="0">
              <a:prstClr val="black">
                <a:alpha val="40000"/>
              </a:prstClr>
            </a:outerShdw>
          </a:effectLst>
        </p:spPr>
      </p:pic>
      <p:sp>
        <p:nvSpPr>
          <p:cNvPr id="29" name="Rectangle 28">
            <a:extLst>
              <a:ext uri="{FF2B5EF4-FFF2-40B4-BE49-F238E27FC236}">
                <a16:creationId xmlns:a16="http://schemas.microsoft.com/office/drawing/2014/main" id="{09EA4AD0-5F89-4344-817C-27DD6DA4A36B}"/>
              </a:ext>
            </a:extLst>
          </p:cNvPr>
          <p:cNvSpPr/>
          <p:nvPr/>
        </p:nvSpPr>
        <p:spPr>
          <a:xfrm>
            <a:off x="3451185" y="2153704"/>
            <a:ext cx="2319131" cy="278295"/>
          </a:xfrm>
          <a:prstGeom prst="rect">
            <a:avLst/>
          </a:prstGeom>
          <a:noFill/>
          <a:ln w="28575" cap="flat" cmpd="sng" algn="ctr">
            <a:solidFill>
              <a:srgbClr val="F79646">
                <a:lumMod val="75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AEFC8AD9-2DA3-4C4F-92A0-D111DBC64C15}"/>
              </a:ext>
            </a:extLst>
          </p:cNvPr>
          <p:cNvSpPr/>
          <p:nvPr/>
        </p:nvSpPr>
        <p:spPr>
          <a:xfrm>
            <a:off x="6130938" y="3550346"/>
            <a:ext cx="1895061" cy="397349"/>
          </a:xfrm>
          <a:prstGeom prst="rect">
            <a:avLst/>
          </a:prstGeom>
          <a:noFill/>
          <a:ln w="28575" cap="flat" cmpd="sng" algn="ctr">
            <a:solidFill>
              <a:srgbClr val="F79646">
                <a:lumMod val="75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4707AA21-3EF5-4921-BF81-864C0A916AA3}"/>
              </a:ext>
            </a:extLst>
          </p:cNvPr>
          <p:cNvSpPr/>
          <p:nvPr/>
        </p:nvSpPr>
        <p:spPr>
          <a:xfrm>
            <a:off x="3504715" y="5073888"/>
            <a:ext cx="2319131" cy="490331"/>
          </a:xfrm>
          <a:prstGeom prst="rect">
            <a:avLst/>
          </a:prstGeom>
          <a:noFill/>
          <a:ln w="28575" cap="flat" cmpd="sng" algn="ctr">
            <a:solidFill>
              <a:srgbClr val="F79646">
                <a:lumMod val="75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EFF23A20-976F-45FE-BDB9-EFF7ADAE2923}"/>
              </a:ext>
            </a:extLst>
          </p:cNvPr>
          <p:cNvSpPr/>
          <p:nvPr/>
        </p:nvSpPr>
        <p:spPr>
          <a:xfrm>
            <a:off x="3507991" y="5952710"/>
            <a:ext cx="2444628" cy="490331"/>
          </a:xfrm>
          <a:prstGeom prst="rect">
            <a:avLst/>
          </a:prstGeom>
          <a:noFill/>
          <a:ln w="28575" cap="flat" cmpd="sng" algn="ctr">
            <a:solidFill>
              <a:srgbClr val="F79646">
                <a:lumMod val="75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43546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3" name="Group 12">
            <a:extLst>
              <a:ext uri="{FF2B5EF4-FFF2-40B4-BE49-F238E27FC236}">
                <a16:creationId xmlns:a16="http://schemas.microsoft.com/office/drawing/2014/main" id="{BEB537CF-9F5E-463A-AD3C-13736406C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499" y="319598"/>
            <a:ext cx="3110997" cy="3301428"/>
            <a:chOff x="5443499" y="319598"/>
            <a:chExt cx="3110997" cy="3301428"/>
          </a:xfrm>
        </p:grpSpPr>
        <p:sp>
          <p:nvSpPr>
            <p:cNvPr id="14" name="Freeform: Shape 13">
              <a:extLst>
                <a:ext uri="{FF2B5EF4-FFF2-40B4-BE49-F238E27FC236}">
                  <a16:creationId xmlns:a16="http://schemas.microsoft.com/office/drawing/2014/main" id="{6F703EF8-1E43-4439-8CB5-179C7C75A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499" y="319598"/>
              <a:ext cx="3110997" cy="3301428"/>
            </a:xfrm>
            <a:custGeom>
              <a:avLst/>
              <a:gdLst>
                <a:gd name="connsiteX0" fmla="*/ 1431069 w 3110997"/>
                <a:gd name="connsiteY0" fmla="*/ 1514 h 3301428"/>
                <a:gd name="connsiteX1" fmla="*/ 1946520 w 3110997"/>
                <a:gd name="connsiteY1" fmla="*/ 42088 h 3301428"/>
                <a:gd name="connsiteX2" fmla="*/ 2402721 w 3110997"/>
                <a:gd name="connsiteY2" fmla="*/ 303594 h 3301428"/>
                <a:gd name="connsiteX3" fmla="*/ 2762423 w 3110997"/>
                <a:gd name="connsiteY3" fmla="*/ 889436 h 3301428"/>
                <a:gd name="connsiteX4" fmla="*/ 2828518 w 3110997"/>
                <a:gd name="connsiteY4" fmla="*/ 1015773 h 3301428"/>
                <a:gd name="connsiteX5" fmla="*/ 3094962 w 3110997"/>
                <a:gd name="connsiteY5" fmla="*/ 2001284 h 3301428"/>
                <a:gd name="connsiteX6" fmla="*/ 2157067 w 3110997"/>
                <a:gd name="connsiteY6" fmla="*/ 3054444 h 3301428"/>
                <a:gd name="connsiteX7" fmla="*/ 1950853 w 3110997"/>
                <a:gd name="connsiteY7" fmla="*/ 3146478 h 3301428"/>
                <a:gd name="connsiteX8" fmla="*/ 1329246 w 3110997"/>
                <a:gd name="connsiteY8" fmla="*/ 3288753 h 3301428"/>
                <a:gd name="connsiteX9" fmla="*/ 740145 w 3110997"/>
                <a:gd name="connsiteY9" fmla="*/ 3019378 h 3301428"/>
                <a:gd name="connsiteX10" fmla="*/ 288773 w 3110997"/>
                <a:gd name="connsiteY10" fmla="*/ 2499557 h 3301428"/>
                <a:gd name="connsiteX11" fmla="*/ 35659 w 3110997"/>
                <a:gd name="connsiteY11" fmla="*/ 1823964 h 3301428"/>
                <a:gd name="connsiteX12" fmla="*/ 31208 w 3110997"/>
                <a:gd name="connsiteY12" fmla="*/ 1116817 h 3301428"/>
                <a:gd name="connsiteX13" fmla="*/ 266830 w 3110997"/>
                <a:gd name="connsiteY13" fmla="*/ 556451 h 3301428"/>
                <a:gd name="connsiteX14" fmla="*/ 683944 w 3110997"/>
                <a:gd name="connsiteY14" fmla="*/ 194390 h 3301428"/>
                <a:gd name="connsiteX15" fmla="*/ 1431069 w 3110997"/>
                <a:gd name="connsiteY15" fmla="*/ 1514 h 3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997" h="3301428">
                  <a:moveTo>
                    <a:pt x="1431069" y="1514"/>
                  </a:moveTo>
                  <a:cubicBezTo>
                    <a:pt x="1596908" y="-4789"/>
                    <a:pt x="1770176" y="8561"/>
                    <a:pt x="1946520" y="42088"/>
                  </a:cubicBezTo>
                  <a:cubicBezTo>
                    <a:pt x="2134136" y="77759"/>
                    <a:pt x="2274818" y="158432"/>
                    <a:pt x="2402721" y="303594"/>
                  </a:cubicBezTo>
                  <a:cubicBezTo>
                    <a:pt x="2536515" y="455435"/>
                    <a:pt x="2646258" y="666231"/>
                    <a:pt x="2762423" y="889436"/>
                  </a:cubicBezTo>
                  <a:cubicBezTo>
                    <a:pt x="2783822" y="930610"/>
                    <a:pt x="2805992" y="973158"/>
                    <a:pt x="2828518" y="1015773"/>
                  </a:cubicBezTo>
                  <a:cubicBezTo>
                    <a:pt x="3030101" y="1397216"/>
                    <a:pt x="3157590" y="1671880"/>
                    <a:pt x="3094962" y="2001284"/>
                  </a:cubicBezTo>
                  <a:cubicBezTo>
                    <a:pt x="2999536" y="2503193"/>
                    <a:pt x="2719052" y="2818175"/>
                    <a:pt x="2157067" y="3054444"/>
                  </a:cubicBezTo>
                  <a:cubicBezTo>
                    <a:pt x="2083511" y="3085361"/>
                    <a:pt x="2016053" y="3116427"/>
                    <a:pt x="1950853" y="3146478"/>
                  </a:cubicBezTo>
                  <a:cubicBezTo>
                    <a:pt x="1680527" y="3271008"/>
                    <a:pt x="1541221" y="3329055"/>
                    <a:pt x="1329246" y="3288753"/>
                  </a:cubicBezTo>
                  <a:cubicBezTo>
                    <a:pt x="1118766" y="3248736"/>
                    <a:pt x="920572" y="3158068"/>
                    <a:pt x="740145" y="3019378"/>
                  </a:cubicBezTo>
                  <a:cubicBezTo>
                    <a:pt x="563651" y="2883673"/>
                    <a:pt x="411737" y="2708752"/>
                    <a:pt x="288773" y="2499557"/>
                  </a:cubicBezTo>
                  <a:cubicBezTo>
                    <a:pt x="167863" y="2293930"/>
                    <a:pt x="80312" y="2060356"/>
                    <a:pt x="35659" y="1823964"/>
                  </a:cubicBezTo>
                  <a:cubicBezTo>
                    <a:pt x="-10360" y="1581177"/>
                    <a:pt x="-11829" y="1343178"/>
                    <a:pt x="31208" y="1116817"/>
                  </a:cubicBezTo>
                  <a:cubicBezTo>
                    <a:pt x="71795" y="903345"/>
                    <a:pt x="151102" y="714850"/>
                    <a:pt x="266830" y="556451"/>
                  </a:cubicBezTo>
                  <a:cubicBezTo>
                    <a:pt x="375349" y="408016"/>
                    <a:pt x="515707" y="286208"/>
                    <a:pt x="683944" y="194390"/>
                  </a:cubicBezTo>
                  <a:cubicBezTo>
                    <a:pt x="898912" y="77121"/>
                    <a:pt x="1154672" y="12021"/>
                    <a:pt x="1431069" y="151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9DFB2FC3-C3AA-44DA-A135-10AFA65B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5604" y="443150"/>
              <a:ext cx="2805016" cy="304934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DC9006AC-14D0-4A9C-BE11-F61AB5B8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93466" y="623454"/>
              <a:ext cx="2567901" cy="2687367"/>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Title 2">
            <a:extLst>
              <a:ext uri="{FF2B5EF4-FFF2-40B4-BE49-F238E27FC236}">
                <a16:creationId xmlns:a16="http://schemas.microsoft.com/office/drawing/2014/main" id="{FD851F1F-2C1E-429E-A1A2-9E0261E9B433}"/>
              </a:ext>
            </a:extLst>
          </p:cNvPr>
          <p:cNvSpPr>
            <a:spLocks noGrp="1"/>
          </p:cNvSpPr>
          <p:nvPr>
            <p:ph type="title"/>
          </p:nvPr>
        </p:nvSpPr>
        <p:spPr>
          <a:xfrm>
            <a:off x="611623" y="655550"/>
            <a:ext cx="1987826" cy="1741544"/>
          </a:xfrm>
        </p:spPr>
        <p:txBody>
          <a:bodyPr vert="horz" lIns="109728" tIns="109728" rIns="109728" bIns="91440" rtlCol="0" anchor="b">
            <a:normAutofit/>
          </a:bodyPr>
          <a:lstStyle/>
          <a:p>
            <a:pPr>
              <a:lnSpc>
                <a:spcPct val="130000"/>
              </a:lnSpc>
            </a:pPr>
            <a:r>
              <a:rPr lang="en-US" sz="2000" dirty="0"/>
              <a:t>Setting up a security group</a:t>
            </a:r>
          </a:p>
        </p:txBody>
      </p:sp>
      <p:grpSp>
        <p:nvGrpSpPr>
          <p:cNvPr id="18" name="Group 17">
            <a:extLst>
              <a:ext uri="{FF2B5EF4-FFF2-40B4-BE49-F238E27FC236}">
                <a16:creationId xmlns:a16="http://schemas.microsoft.com/office/drawing/2014/main" id="{97EE97F1-3EFC-4812-BCD8-BAFDC3EE46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1772" y="0"/>
            <a:ext cx="3580076" cy="3029264"/>
            <a:chOff x="8611772" y="0"/>
            <a:chExt cx="3580076" cy="3029264"/>
          </a:xfrm>
        </p:grpSpPr>
        <p:sp>
          <p:nvSpPr>
            <p:cNvPr id="19" name="Freeform: Shape 18">
              <a:extLst>
                <a:ext uri="{FF2B5EF4-FFF2-40B4-BE49-F238E27FC236}">
                  <a16:creationId xmlns:a16="http://schemas.microsoft.com/office/drawing/2014/main" id="{CB02D12A-0B1A-459E-8D70-2772831B9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DD3DED5B-9FB2-439B-A341-F0AF0B9F3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5548DE56-0D2D-41D3-8B56-C6B37908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23" name="Group 22">
            <a:extLst>
              <a:ext uri="{FF2B5EF4-FFF2-40B4-BE49-F238E27FC236}">
                <a16:creationId xmlns:a16="http://schemas.microsoft.com/office/drawing/2014/main" id="{266F884D-C8C7-413B-842D-2DEA05D32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0493" y="3105611"/>
            <a:ext cx="6141507" cy="3752390"/>
            <a:chOff x="6050493" y="3105611"/>
            <a:chExt cx="6141507" cy="3752390"/>
          </a:xfrm>
        </p:grpSpPr>
        <p:sp>
          <p:nvSpPr>
            <p:cNvPr id="24" name="Freeform: Shape 23">
              <a:extLst>
                <a:ext uri="{FF2B5EF4-FFF2-40B4-BE49-F238E27FC236}">
                  <a16:creationId xmlns:a16="http://schemas.microsoft.com/office/drawing/2014/main" id="{10E28F44-72C3-41C0-9CB9-551957412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7D646D3E-3C36-4B70-95F2-A1904224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D86D0CCB-AA1C-4777-977E-4DA1C256B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4" name="Text Placeholder 3">
            <a:extLst>
              <a:ext uri="{FF2B5EF4-FFF2-40B4-BE49-F238E27FC236}">
                <a16:creationId xmlns:a16="http://schemas.microsoft.com/office/drawing/2014/main" id="{18A3A30F-205F-4686-87E7-8B06B5BB31F0}"/>
              </a:ext>
            </a:extLst>
          </p:cNvPr>
          <p:cNvSpPr>
            <a:spLocks noGrp="1"/>
          </p:cNvSpPr>
          <p:nvPr>
            <p:ph type="body" sz="half" idx="2"/>
          </p:nvPr>
        </p:nvSpPr>
        <p:spPr>
          <a:xfrm>
            <a:off x="611623" y="2518577"/>
            <a:ext cx="2266121" cy="2550555"/>
          </a:xfrm>
        </p:spPr>
        <p:txBody>
          <a:bodyPr vert="horz" lIns="109728" tIns="109728" rIns="109728" bIns="91440" rtlCol="0">
            <a:normAutofit lnSpcReduction="10000"/>
          </a:bodyPr>
          <a:lstStyle/>
          <a:p>
            <a:pPr>
              <a:spcBef>
                <a:spcPts val="930"/>
              </a:spcBef>
            </a:pPr>
            <a:r>
              <a:rPr lang="en-US" dirty="0"/>
              <a:t>This screenshot shows the successful ping from the main computer to the instance in the cloud.</a:t>
            </a:r>
          </a:p>
          <a:p>
            <a:pPr>
              <a:spcBef>
                <a:spcPts val="930"/>
              </a:spcBef>
            </a:pPr>
            <a:endParaRPr lang="en-US" dirty="0"/>
          </a:p>
        </p:txBody>
      </p:sp>
      <p:pic>
        <p:nvPicPr>
          <p:cNvPr id="22" name="Content Placeholder 7" descr="Text&#10;&#10;Description automatically generated">
            <a:extLst>
              <a:ext uri="{FF2B5EF4-FFF2-40B4-BE49-F238E27FC236}">
                <a16:creationId xmlns:a16="http://schemas.microsoft.com/office/drawing/2014/main" id="{3995A153-F8AD-4B4E-870E-3779C60CFF5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266604" y="1077105"/>
            <a:ext cx="8575720" cy="4467432"/>
          </a:xfrm>
          <a:prstGeom prst="rect">
            <a:avLst/>
          </a:prstGeom>
          <a:effectLst>
            <a:outerShdw blurRad="50800" dist="38100" dir="2700000" algn="tl" rotWithShape="0">
              <a:prstClr val="black">
                <a:alpha val="40000"/>
              </a:prstClr>
            </a:outerShdw>
          </a:effectLst>
        </p:spPr>
      </p:pic>
      <p:sp>
        <p:nvSpPr>
          <p:cNvPr id="27" name="Rectangle 26">
            <a:extLst>
              <a:ext uri="{FF2B5EF4-FFF2-40B4-BE49-F238E27FC236}">
                <a16:creationId xmlns:a16="http://schemas.microsoft.com/office/drawing/2014/main" id="{CF21FFA2-5675-4CA3-8F8F-4DAEE8C47F48}"/>
              </a:ext>
            </a:extLst>
          </p:cNvPr>
          <p:cNvSpPr/>
          <p:nvPr/>
        </p:nvSpPr>
        <p:spPr>
          <a:xfrm>
            <a:off x="3242040" y="1674242"/>
            <a:ext cx="4203803" cy="1828800"/>
          </a:xfrm>
          <a:prstGeom prst="rect">
            <a:avLst/>
          </a:prstGeom>
          <a:noFill/>
          <a:ln w="28575" cap="flat" cmpd="sng" algn="ctr">
            <a:solidFill>
              <a:srgbClr val="F79646"/>
            </a:solidFill>
            <a:prstDash val="solid"/>
          </a:ln>
          <a:effectLst>
            <a:glow rad="63500">
              <a:srgbClr val="F79646">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8" name="Straight Arrow Connector 27">
            <a:extLst>
              <a:ext uri="{FF2B5EF4-FFF2-40B4-BE49-F238E27FC236}">
                <a16:creationId xmlns:a16="http://schemas.microsoft.com/office/drawing/2014/main" id="{56CBD6B3-4375-4495-8CAA-DCA8DC126F8A}"/>
              </a:ext>
            </a:extLst>
          </p:cNvPr>
          <p:cNvCxnSpPr>
            <a:cxnSpLocks/>
          </p:cNvCxnSpPr>
          <p:nvPr/>
        </p:nvCxnSpPr>
        <p:spPr>
          <a:xfrm flipH="1">
            <a:off x="7704776" y="2562137"/>
            <a:ext cx="556591" cy="0"/>
          </a:xfrm>
          <a:prstGeom prst="straightConnector1">
            <a:avLst/>
          </a:prstGeom>
          <a:noFill/>
          <a:ln w="57150" cap="flat" cmpd="sng" algn="ctr">
            <a:solidFill>
              <a:srgbClr val="F79646"/>
            </a:solidFill>
            <a:prstDash val="solid"/>
            <a:tailEnd type="triangle"/>
          </a:ln>
          <a:effectLst>
            <a:glow rad="63500">
              <a:srgbClr val="F79646">
                <a:satMod val="175000"/>
                <a:alpha val="40000"/>
              </a:srgbClr>
            </a:glow>
          </a:effectLst>
        </p:spPr>
      </p:cxnSp>
    </p:spTree>
    <p:extLst>
      <p:ext uri="{BB962C8B-B14F-4D97-AF65-F5344CB8AC3E}">
        <p14:creationId xmlns:p14="http://schemas.microsoft.com/office/powerpoint/2010/main" val="7618824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Title 4">
            <a:extLst>
              <a:ext uri="{FF2B5EF4-FFF2-40B4-BE49-F238E27FC236}">
                <a16:creationId xmlns:a16="http://schemas.microsoft.com/office/drawing/2014/main" id="{F4975A46-0278-48F0-8D50-341335326D3E}"/>
              </a:ext>
            </a:extLst>
          </p:cNvPr>
          <p:cNvSpPr>
            <a:spLocks noGrp="1"/>
          </p:cNvSpPr>
          <p:nvPr>
            <p:ph type="ctrTitle"/>
          </p:nvPr>
        </p:nvSpPr>
        <p:spPr>
          <a:xfrm>
            <a:off x="6090045" y="2796208"/>
            <a:ext cx="5624118" cy="1834529"/>
          </a:xfrm>
        </p:spPr>
        <p:txBody>
          <a:bodyPr anchor="b">
            <a:normAutofit/>
          </a:bodyPr>
          <a:lstStyle/>
          <a:p>
            <a:r>
              <a:rPr lang="en-US" sz="4400" dirty="0"/>
              <a:t>What skills were learned?</a:t>
            </a:r>
          </a:p>
        </p:txBody>
      </p:sp>
      <p:sp>
        <p:nvSpPr>
          <p:cNvPr id="6" name="Subtitle 5">
            <a:extLst>
              <a:ext uri="{FF2B5EF4-FFF2-40B4-BE49-F238E27FC236}">
                <a16:creationId xmlns:a16="http://schemas.microsoft.com/office/drawing/2014/main" id="{51B96EE4-B816-40B3-80FF-D6CA2C84AF13}"/>
              </a:ext>
            </a:extLst>
          </p:cNvPr>
          <p:cNvSpPr>
            <a:spLocks noGrp="1"/>
          </p:cNvSpPr>
          <p:nvPr>
            <p:ph type="subTitle" idx="1"/>
          </p:nvPr>
        </p:nvSpPr>
        <p:spPr>
          <a:xfrm>
            <a:off x="6096369" y="4630737"/>
            <a:ext cx="5617794" cy="1982097"/>
          </a:xfrm>
        </p:spPr>
        <p:txBody>
          <a:bodyPr anchor="t">
            <a:normAutofit fontScale="77500" lnSpcReduction="20000"/>
          </a:bodyPr>
          <a:lstStyle/>
          <a:p>
            <a:pPr marL="342900" indent="-342900">
              <a:buFont typeface="Arial" panose="020B0604020202020204" pitchFamily="34" charset="0"/>
              <a:buChar char="•"/>
            </a:pPr>
            <a:r>
              <a:rPr lang="en-US" dirty="0"/>
              <a:t>Learning to configure and create a security group.</a:t>
            </a:r>
          </a:p>
          <a:p>
            <a:pPr marL="342900" indent="-342900">
              <a:buFont typeface="Arial" panose="020B0604020202020204" pitchFamily="34" charset="0"/>
              <a:buChar char="•"/>
            </a:pPr>
            <a:r>
              <a:rPr lang="en-US" dirty="0"/>
              <a:t>Using critical thinking to investigate how a security group functions.</a:t>
            </a:r>
          </a:p>
        </p:txBody>
      </p:sp>
      <p:sp>
        <p:nvSpPr>
          <p:cNvPr id="25" name="Freeform: Shape 24">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descr="Three neatly stacked books">
            <a:extLst>
              <a:ext uri="{FF2B5EF4-FFF2-40B4-BE49-F238E27FC236}">
                <a16:creationId xmlns:a16="http://schemas.microsoft.com/office/drawing/2014/main" id="{C90AA144-7DA6-4839-BE97-300C62703DC6}"/>
              </a:ext>
            </a:extLst>
          </p:cNvPr>
          <p:cNvPicPr>
            <a:picLocks noChangeAspect="1"/>
          </p:cNvPicPr>
          <p:nvPr/>
        </p:nvPicPr>
        <p:blipFill rotWithShape="1">
          <a:blip r:embed="rId2"/>
          <a:srcRect l="45429" r="5583" b="-1"/>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29" name="Freeform: Shape 28">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817912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486F-D75C-476F-9495-E2E503ABBAE0}"/>
              </a:ext>
            </a:extLst>
          </p:cNvPr>
          <p:cNvSpPr>
            <a:spLocks noGrp="1"/>
          </p:cNvSpPr>
          <p:nvPr>
            <p:ph type="title"/>
          </p:nvPr>
        </p:nvSpPr>
        <p:spPr>
          <a:xfrm>
            <a:off x="4654294" y="3313042"/>
            <a:ext cx="6665976" cy="872391"/>
          </a:xfrm>
        </p:spPr>
        <p:txBody>
          <a:bodyPr/>
          <a:lstStyle/>
          <a:p>
            <a:r>
              <a:rPr lang="en-US" sz="3600" dirty="0"/>
              <a:t>Module 5: Cloud Storage</a:t>
            </a:r>
          </a:p>
        </p:txBody>
      </p:sp>
      <p:sp>
        <p:nvSpPr>
          <p:cNvPr id="3" name="Text Placeholder 2">
            <a:extLst>
              <a:ext uri="{FF2B5EF4-FFF2-40B4-BE49-F238E27FC236}">
                <a16:creationId xmlns:a16="http://schemas.microsoft.com/office/drawing/2014/main" id="{58C4AE13-6610-4796-82F9-8B0269DAAD78}"/>
              </a:ext>
            </a:extLst>
          </p:cNvPr>
          <p:cNvSpPr>
            <a:spLocks noGrp="1"/>
          </p:cNvSpPr>
          <p:nvPr>
            <p:ph type="body" idx="1"/>
          </p:nvPr>
        </p:nvSpPr>
        <p:spPr>
          <a:xfrm>
            <a:off x="4654294" y="4278199"/>
            <a:ext cx="6665975" cy="1274461"/>
          </a:xfrm>
        </p:spPr>
        <p:txBody>
          <a:bodyPr>
            <a:normAutofit fontScale="70000" lnSpcReduction="20000"/>
          </a:bodyPr>
          <a:lstStyle/>
          <a:p>
            <a:r>
              <a:rPr lang="en-US" dirty="0"/>
              <a:t>In this module, we learned about Amazon's Simple Storage Service (S3). S3 is an object storage service that is used to store and secure data for applications such as mobile apps, websites, backups, IoT devices, and big data analytics.</a:t>
            </a:r>
          </a:p>
        </p:txBody>
      </p:sp>
    </p:spTree>
    <p:extLst>
      <p:ext uri="{BB962C8B-B14F-4D97-AF65-F5344CB8AC3E}">
        <p14:creationId xmlns:p14="http://schemas.microsoft.com/office/powerpoint/2010/main" val="3019811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AF50A80E-5DCB-4320-9947-73BF2D6F0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4E9C9717-43F9-44EA-9215-3F2D15B1C7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E66004D1-3DCE-405F-9046-6DE912409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D1319957-918B-4BBC-B357-957813808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4" name="Rectangle 23">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26" name="Group 25">
            <a:extLst>
              <a:ext uri="{FF2B5EF4-FFF2-40B4-BE49-F238E27FC236}">
                <a16:creationId xmlns:a16="http://schemas.microsoft.com/office/drawing/2014/main" id="{BE312684-34E6-4414-83D2-62B3C76BC4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934058" cy="6858000"/>
            <a:chOff x="-1" y="0"/>
            <a:chExt cx="10934058" cy="6858000"/>
          </a:xfrm>
        </p:grpSpPr>
        <p:sp>
          <p:nvSpPr>
            <p:cNvPr id="27" name="Freeform: Shape 26">
              <a:extLst>
                <a:ext uri="{FF2B5EF4-FFF2-40B4-BE49-F238E27FC236}">
                  <a16:creationId xmlns:a16="http://schemas.microsoft.com/office/drawing/2014/main" id="{604F4760-8690-4B2E-87EE-6BD660BA8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03C85561-90D2-4AFA-B2C5-F2D61D86C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9026B71D-5A6F-48FE-AC6A-D7AAA0180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28564FC4-77F5-4ED3-833E-47D5D05D7138}"/>
              </a:ext>
            </a:extLst>
          </p:cNvPr>
          <p:cNvSpPr>
            <a:spLocks noGrp="1"/>
          </p:cNvSpPr>
          <p:nvPr>
            <p:ph type="title"/>
          </p:nvPr>
        </p:nvSpPr>
        <p:spPr>
          <a:xfrm>
            <a:off x="924160" y="848140"/>
            <a:ext cx="7983942" cy="641728"/>
          </a:xfrm>
        </p:spPr>
        <p:txBody>
          <a:bodyPr vert="horz" lIns="109728" tIns="109728" rIns="109728" bIns="91440" rtlCol="0" anchor="b">
            <a:normAutofit fontScale="90000"/>
          </a:bodyPr>
          <a:lstStyle/>
          <a:p>
            <a:pPr>
              <a:lnSpc>
                <a:spcPct val="120000"/>
              </a:lnSpc>
            </a:pPr>
            <a:r>
              <a:rPr lang="en-US" sz="2800" dirty="0">
                <a:solidFill>
                  <a:schemeClr val="tx1">
                    <a:lumMod val="85000"/>
                    <a:lumOff val="15000"/>
                  </a:schemeClr>
                </a:solidFill>
              </a:rPr>
              <a:t>Question</a:t>
            </a:r>
          </a:p>
        </p:txBody>
      </p:sp>
      <p:sp>
        <p:nvSpPr>
          <p:cNvPr id="3" name="Text Placeholder 2">
            <a:extLst>
              <a:ext uri="{FF2B5EF4-FFF2-40B4-BE49-F238E27FC236}">
                <a16:creationId xmlns:a16="http://schemas.microsoft.com/office/drawing/2014/main" id="{2697DEB2-8D45-4153-A9E3-855755C84E2C}"/>
              </a:ext>
            </a:extLst>
          </p:cNvPr>
          <p:cNvSpPr>
            <a:spLocks noGrp="1"/>
          </p:cNvSpPr>
          <p:nvPr>
            <p:ph type="body" idx="1"/>
          </p:nvPr>
        </p:nvSpPr>
        <p:spPr>
          <a:xfrm>
            <a:off x="924160" y="1489868"/>
            <a:ext cx="7645419" cy="5083210"/>
          </a:xfrm>
        </p:spPr>
        <p:txBody>
          <a:bodyPr vert="horz" lIns="109728" tIns="109728" rIns="109728" bIns="91440" rtlCol="0" anchor="t">
            <a:normAutofit fontScale="25000" lnSpcReduction="20000"/>
          </a:bodyPr>
          <a:lstStyle/>
          <a:p>
            <a:pPr>
              <a:spcBef>
                <a:spcPts val="930"/>
              </a:spcBef>
            </a:pPr>
            <a:r>
              <a:rPr lang="en-US" sz="4800" dirty="0">
                <a:solidFill>
                  <a:schemeClr val="tx1">
                    <a:lumMod val="85000"/>
                    <a:lumOff val="15000"/>
                  </a:schemeClr>
                </a:solidFill>
              </a:rPr>
              <a:t>What does the default encryption do? </a:t>
            </a:r>
          </a:p>
          <a:p>
            <a:pPr>
              <a:spcBef>
                <a:spcPts val="930"/>
              </a:spcBef>
            </a:pPr>
            <a:r>
              <a:rPr lang="en-US" sz="4800" dirty="0">
                <a:solidFill>
                  <a:schemeClr val="tx1">
                    <a:lumMod val="85000"/>
                    <a:lumOff val="15000"/>
                  </a:schemeClr>
                </a:solidFill>
              </a:rPr>
              <a:t>Answer: </a:t>
            </a:r>
            <a:r>
              <a:rPr lang="en-US" sz="4800" i="1" dirty="0">
                <a:solidFill>
                  <a:schemeClr val="tx1">
                    <a:lumMod val="85000"/>
                    <a:lumOff val="15000"/>
                  </a:schemeClr>
                </a:solidFill>
              </a:rPr>
              <a:t>Data encryption is a method of protecting data by encoding it. A password or an encryption (cypher) key, as well as specific encryption techniques, are used to encrypt data. Using the right password or encryption (decryption) key, the encrypted data may then be accessed (Bose, 2020). According to AWS, set the default encryption behavior for an S3 bucket so that all new changes published in the bucket are encrypted. Amazon S3 encrypts an item before saving it to disk and decrypts it when you download the objects when you utilize server-side encryption.</a:t>
            </a:r>
          </a:p>
          <a:p>
            <a:pPr>
              <a:spcBef>
                <a:spcPts val="930"/>
              </a:spcBef>
            </a:pPr>
            <a:endParaRPr lang="en-US" sz="4800" dirty="0">
              <a:solidFill>
                <a:schemeClr val="tx1">
                  <a:lumMod val="85000"/>
                  <a:lumOff val="15000"/>
                </a:schemeClr>
              </a:solidFill>
            </a:endParaRPr>
          </a:p>
          <a:p>
            <a:pPr>
              <a:spcBef>
                <a:spcPts val="930"/>
              </a:spcBef>
            </a:pPr>
            <a:endParaRPr lang="en-US" sz="4800" dirty="0">
              <a:solidFill>
                <a:schemeClr val="tx1">
                  <a:lumMod val="85000"/>
                  <a:lumOff val="15000"/>
                </a:schemeClr>
              </a:solidFill>
            </a:endParaRPr>
          </a:p>
          <a:p>
            <a:pPr>
              <a:spcBef>
                <a:spcPts val="930"/>
              </a:spcBef>
            </a:pPr>
            <a:r>
              <a:rPr lang="en-US" sz="4800" dirty="0">
                <a:solidFill>
                  <a:schemeClr val="tx1">
                    <a:lumMod val="85000"/>
                    <a:lumOff val="15000"/>
                  </a:schemeClr>
                </a:solidFill>
              </a:rPr>
              <a:t>References:</a:t>
            </a:r>
          </a:p>
          <a:p>
            <a:pPr>
              <a:spcBef>
                <a:spcPts val="930"/>
              </a:spcBef>
            </a:pPr>
            <a:r>
              <a:rPr lang="en-US" sz="4800" dirty="0">
                <a:solidFill>
                  <a:schemeClr val="tx1">
                    <a:lumMod val="85000"/>
                    <a:lumOff val="15000"/>
                  </a:schemeClr>
                </a:solidFill>
              </a:rPr>
              <a:t>1. Bose, Michael. 2020, June 17. </a:t>
            </a:r>
            <a:r>
              <a:rPr lang="en-US" sz="4800" i="1" dirty="0">
                <a:solidFill>
                  <a:schemeClr val="tx1">
                    <a:lumMod val="85000"/>
                    <a:lumOff val="15000"/>
                  </a:schemeClr>
                </a:solidFill>
              </a:rPr>
              <a:t>How to Secure S3 Objects with Amazon S3 	Encryption</a:t>
            </a:r>
            <a:r>
              <a:rPr lang="en-US" sz="4800" dirty="0">
                <a:solidFill>
                  <a:schemeClr val="tx1">
                    <a:lumMod val="85000"/>
                    <a:lumOff val="15000"/>
                  </a:schemeClr>
                </a:solidFill>
              </a:rPr>
              <a:t>. </a:t>
            </a:r>
            <a:r>
              <a:rPr lang="en-US" sz="4800" dirty="0" err="1">
                <a:solidFill>
                  <a:schemeClr val="tx1">
                    <a:lumMod val="85000"/>
                    <a:lumOff val="15000"/>
                  </a:schemeClr>
                </a:solidFill>
              </a:rPr>
              <a:t>Nakivo</a:t>
            </a:r>
            <a:r>
              <a:rPr lang="en-US" sz="4800" dirty="0">
                <a:solidFill>
                  <a:schemeClr val="tx1">
                    <a:lumMod val="85000"/>
                    <a:lumOff val="15000"/>
                  </a:schemeClr>
                </a:solidFill>
              </a:rPr>
              <a:t>. </a:t>
            </a:r>
            <a:r>
              <a:rPr lang="en-US" sz="4800" dirty="0">
                <a:solidFill>
                  <a:schemeClr val="tx1">
                    <a:lumMod val="85000"/>
                    <a:lumOff val="15000"/>
                  </a:schemeClr>
                </a:solidFill>
                <a:hlinkClick r:id="rId2"/>
              </a:rPr>
              <a:t>https://www.nakivo.com/blog/amazon-s3-</a:t>
            </a:r>
            <a:r>
              <a:rPr lang="en-US" sz="4800" dirty="0">
                <a:solidFill>
                  <a:schemeClr val="tx1">
                    <a:lumMod val="85000"/>
                    <a:lumOff val="15000"/>
                  </a:schemeClr>
                </a:solidFill>
              </a:rPr>
              <a:t>	encryption-configuration-overview/</a:t>
            </a:r>
          </a:p>
          <a:p>
            <a:pPr>
              <a:spcBef>
                <a:spcPts val="930"/>
              </a:spcBef>
            </a:pPr>
            <a:endParaRPr lang="en-US" sz="4800" dirty="0">
              <a:solidFill>
                <a:schemeClr val="tx1">
                  <a:lumMod val="85000"/>
                  <a:lumOff val="15000"/>
                </a:schemeClr>
              </a:solidFill>
            </a:endParaRPr>
          </a:p>
          <a:p>
            <a:pPr>
              <a:spcBef>
                <a:spcPts val="930"/>
              </a:spcBef>
            </a:pPr>
            <a:r>
              <a:rPr lang="en-US" sz="4800" dirty="0">
                <a:solidFill>
                  <a:schemeClr val="tx1">
                    <a:lumMod val="85000"/>
                    <a:lumOff val="15000"/>
                  </a:schemeClr>
                </a:solidFill>
              </a:rPr>
              <a:t>2. AWS. 2021. </a:t>
            </a:r>
            <a:r>
              <a:rPr lang="en-US" sz="4800" i="1" dirty="0">
                <a:solidFill>
                  <a:schemeClr val="tx1">
                    <a:lumMod val="85000"/>
                    <a:lumOff val="15000"/>
                  </a:schemeClr>
                </a:solidFill>
              </a:rPr>
              <a:t>Setting default server-side encryption behavior for Amazon S3 	buckets</a:t>
            </a:r>
            <a:r>
              <a:rPr lang="en-US" sz="4800" dirty="0">
                <a:solidFill>
                  <a:schemeClr val="tx1">
                    <a:lumMod val="85000"/>
                    <a:lumOff val="15000"/>
                  </a:schemeClr>
                </a:solidFill>
              </a:rPr>
              <a:t>. Amazon Web Services. 	</a:t>
            </a:r>
            <a:r>
              <a:rPr lang="en-US" sz="4800" dirty="0">
                <a:solidFill>
                  <a:schemeClr val="tx1">
                    <a:lumMod val="85000"/>
                    <a:lumOff val="15000"/>
                  </a:schemeClr>
                </a:solidFill>
                <a:hlinkClick r:id="rId3"/>
              </a:rPr>
              <a:t>https://docs.aws.amazon.com/AmazonS3/latest/userguide/bucket-</a:t>
            </a:r>
            <a:r>
              <a:rPr lang="en-US" sz="4800" dirty="0">
                <a:solidFill>
                  <a:schemeClr val="tx1">
                    <a:lumMod val="85000"/>
                    <a:lumOff val="15000"/>
                  </a:schemeClr>
                </a:solidFill>
              </a:rPr>
              <a:t>	encryption.html</a:t>
            </a:r>
          </a:p>
          <a:p>
            <a:pPr>
              <a:spcBef>
                <a:spcPts val="930"/>
              </a:spcBef>
            </a:pPr>
            <a:endParaRPr lang="en-US" sz="2400" dirty="0">
              <a:solidFill>
                <a:schemeClr val="tx1">
                  <a:lumMod val="85000"/>
                  <a:lumOff val="15000"/>
                </a:schemeClr>
              </a:solidFill>
            </a:endParaRPr>
          </a:p>
        </p:txBody>
      </p:sp>
    </p:spTree>
    <p:extLst>
      <p:ext uri="{BB962C8B-B14F-4D97-AF65-F5344CB8AC3E}">
        <p14:creationId xmlns:p14="http://schemas.microsoft.com/office/powerpoint/2010/main" val="29368817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572E366A-B6DD-4F06-A42A-FF634FDE1B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8839" y="970769"/>
            <a:ext cx="4936895" cy="4669465"/>
            <a:chOff x="648839" y="970769"/>
            <a:chExt cx="4936895" cy="4669465"/>
          </a:xfrm>
        </p:grpSpPr>
        <p:sp>
          <p:nvSpPr>
            <p:cNvPr id="11" name="Freeform: Shape 10">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43803" y="1124162"/>
              <a:ext cx="4691485"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2" y="1290468"/>
              <a:ext cx="438979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48839" y="970769"/>
              <a:ext cx="4936895" cy="466946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9F36EB26-9F00-40C1-B67B-5006119C420B}"/>
              </a:ext>
            </a:extLst>
          </p:cNvPr>
          <p:cNvSpPr>
            <a:spLocks noGrp="1"/>
          </p:cNvSpPr>
          <p:nvPr>
            <p:ph type="title"/>
          </p:nvPr>
        </p:nvSpPr>
        <p:spPr>
          <a:xfrm>
            <a:off x="1412543" y="1833229"/>
            <a:ext cx="3577022" cy="2934031"/>
          </a:xfrm>
        </p:spPr>
        <p:txBody>
          <a:bodyPr anchor="ctr">
            <a:normAutofit/>
          </a:bodyPr>
          <a:lstStyle/>
          <a:p>
            <a:r>
              <a:rPr lang="en-US" dirty="0"/>
              <a:t>This Portfolio Contains…</a:t>
            </a:r>
          </a:p>
        </p:txBody>
      </p:sp>
      <p:sp>
        <p:nvSpPr>
          <p:cNvPr id="3" name="Content Placeholder 2">
            <a:extLst>
              <a:ext uri="{FF2B5EF4-FFF2-40B4-BE49-F238E27FC236}">
                <a16:creationId xmlns:a16="http://schemas.microsoft.com/office/drawing/2014/main" id="{76392554-7C24-4F06-8802-B750EC2523F6}"/>
              </a:ext>
            </a:extLst>
          </p:cNvPr>
          <p:cNvSpPr>
            <a:spLocks noGrp="1"/>
          </p:cNvSpPr>
          <p:nvPr>
            <p:ph idx="1"/>
          </p:nvPr>
        </p:nvSpPr>
        <p:spPr>
          <a:xfrm>
            <a:off x="6241774" y="1105306"/>
            <a:ext cx="4825512" cy="4337435"/>
          </a:xfrm>
        </p:spPr>
        <p:txBody>
          <a:bodyPr anchor="ctr">
            <a:normAutofit/>
          </a:bodyPr>
          <a:lstStyle/>
          <a:p>
            <a:pPr marL="342900" indent="-342900">
              <a:buFont typeface="+mj-lt"/>
              <a:buAutoNum type="arabicPeriod"/>
            </a:pPr>
            <a:r>
              <a:rPr lang="en-US" dirty="0"/>
              <a:t>Introduction</a:t>
            </a:r>
          </a:p>
          <a:p>
            <a:pPr marL="342900" indent="-342900">
              <a:buFont typeface="+mj-lt"/>
              <a:buAutoNum type="arabicPeriod"/>
            </a:pPr>
            <a:r>
              <a:rPr lang="en-US" dirty="0"/>
              <a:t>Modules</a:t>
            </a:r>
          </a:p>
          <a:p>
            <a:pPr marL="342900" indent="-342900">
              <a:buFont typeface="+mj-lt"/>
              <a:buAutoNum type="arabicPeriod"/>
            </a:pPr>
            <a:r>
              <a:rPr lang="en-US" dirty="0"/>
              <a:t>Skills learned in each module</a:t>
            </a:r>
          </a:p>
          <a:p>
            <a:pPr marL="342900" indent="-342900">
              <a:buFont typeface="+mj-lt"/>
              <a:buAutoNum type="arabicPeriod"/>
            </a:pPr>
            <a:r>
              <a:rPr lang="en-US" dirty="0"/>
              <a:t>Conclusion (What was learned)</a:t>
            </a:r>
          </a:p>
        </p:txBody>
      </p:sp>
    </p:spTree>
    <p:extLst>
      <p:ext uri="{BB962C8B-B14F-4D97-AF65-F5344CB8AC3E}">
        <p14:creationId xmlns:p14="http://schemas.microsoft.com/office/powerpoint/2010/main" val="38307182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7" name="Group 16">
            <a:extLst>
              <a:ext uri="{FF2B5EF4-FFF2-40B4-BE49-F238E27FC236}">
                <a16:creationId xmlns:a16="http://schemas.microsoft.com/office/drawing/2014/main" id="{BEB537CF-9F5E-463A-AD3C-13736406C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499" y="319598"/>
            <a:ext cx="3110997" cy="3301428"/>
            <a:chOff x="5443499" y="319598"/>
            <a:chExt cx="3110997" cy="3301428"/>
          </a:xfrm>
        </p:grpSpPr>
        <p:sp>
          <p:nvSpPr>
            <p:cNvPr id="18" name="Freeform: Shape 17">
              <a:extLst>
                <a:ext uri="{FF2B5EF4-FFF2-40B4-BE49-F238E27FC236}">
                  <a16:creationId xmlns:a16="http://schemas.microsoft.com/office/drawing/2014/main" id="{6F703EF8-1E43-4439-8CB5-179C7C75A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499" y="319598"/>
              <a:ext cx="3110997" cy="3301428"/>
            </a:xfrm>
            <a:custGeom>
              <a:avLst/>
              <a:gdLst>
                <a:gd name="connsiteX0" fmla="*/ 1431069 w 3110997"/>
                <a:gd name="connsiteY0" fmla="*/ 1514 h 3301428"/>
                <a:gd name="connsiteX1" fmla="*/ 1946520 w 3110997"/>
                <a:gd name="connsiteY1" fmla="*/ 42088 h 3301428"/>
                <a:gd name="connsiteX2" fmla="*/ 2402721 w 3110997"/>
                <a:gd name="connsiteY2" fmla="*/ 303594 h 3301428"/>
                <a:gd name="connsiteX3" fmla="*/ 2762423 w 3110997"/>
                <a:gd name="connsiteY3" fmla="*/ 889436 h 3301428"/>
                <a:gd name="connsiteX4" fmla="*/ 2828518 w 3110997"/>
                <a:gd name="connsiteY4" fmla="*/ 1015773 h 3301428"/>
                <a:gd name="connsiteX5" fmla="*/ 3094962 w 3110997"/>
                <a:gd name="connsiteY5" fmla="*/ 2001284 h 3301428"/>
                <a:gd name="connsiteX6" fmla="*/ 2157067 w 3110997"/>
                <a:gd name="connsiteY6" fmla="*/ 3054444 h 3301428"/>
                <a:gd name="connsiteX7" fmla="*/ 1950853 w 3110997"/>
                <a:gd name="connsiteY7" fmla="*/ 3146478 h 3301428"/>
                <a:gd name="connsiteX8" fmla="*/ 1329246 w 3110997"/>
                <a:gd name="connsiteY8" fmla="*/ 3288753 h 3301428"/>
                <a:gd name="connsiteX9" fmla="*/ 740145 w 3110997"/>
                <a:gd name="connsiteY9" fmla="*/ 3019378 h 3301428"/>
                <a:gd name="connsiteX10" fmla="*/ 288773 w 3110997"/>
                <a:gd name="connsiteY10" fmla="*/ 2499557 h 3301428"/>
                <a:gd name="connsiteX11" fmla="*/ 35659 w 3110997"/>
                <a:gd name="connsiteY11" fmla="*/ 1823964 h 3301428"/>
                <a:gd name="connsiteX12" fmla="*/ 31208 w 3110997"/>
                <a:gd name="connsiteY12" fmla="*/ 1116817 h 3301428"/>
                <a:gd name="connsiteX13" fmla="*/ 266830 w 3110997"/>
                <a:gd name="connsiteY13" fmla="*/ 556451 h 3301428"/>
                <a:gd name="connsiteX14" fmla="*/ 683944 w 3110997"/>
                <a:gd name="connsiteY14" fmla="*/ 194390 h 3301428"/>
                <a:gd name="connsiteX15" fmla="*/ 1431069 w 3110997"/>
                <a:gd name="connsiteY15" fmla="*/ 1514 h 3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997" h="3301428">
                  <a:moveTo>
                    <a:pt x="1431069" y="1514"/>
                  </a:moveTo>
                  <a:cubicBezTo>
                    <a:pt x="1596908" y="-4789"/>
                    <a:pt x="1770176" y="8561"/>
                    <a:pt x="1946520" y="42088"/>
                  </a:cubicBezTo>
                  <a:cubicBezTo>
                    <a:pt x="2134136" y="77759"/>
                    <a:pt x="2274818" y="158432"/>
                    <a:pt x="2402721" y="303594"/>
                  </a:cubicBezTo>
                  <a:cubicBezTo>
                    <a:pt x="2536515" y="455435"/>
                    <a:pt x="2646258" y="666231"/>
                    <a:pt x="2762423" y="889436"/>
                  </a:cubicBezTo>
                  <a:cubicBezTo>
                    <a:pt x="2783822" y="930610"/>
                    <a:pt x="2805992" y="973158"/>
                    <a:pt x="2828518" y="1015773"/>
                  </a:cubicBezTo>
                  <a:cubicBezTo>
                    <a:pt x="3030101" y="1397216"/>
                    <a:pt x="3157590" y="1671880"/>
                    <a:pt x="3094962" y="2001284"/>
                  </a:cubicBezTo>
                  <a:cubicBezTo>
                    <a:pt x="2999536" y="2503193"/>
                    <a:pt x="2719052" y="2818175"/>
                    <a:pt x="2157067" y="3054444"/>
                  </a:cubicBezTo>
                  <a:cubicBezTo>
                    <a:pt x="2083511" y="3085361"/>
                    <a:pt x="2016053" y="3116427"/>
                    <a:pt x="1950853" y="3146478"/>
                  </a:cubicBezTo>
                  <a:cubicBezTo>
                    <a:pt x="1680527" y="3271008"/>
                    <a:pt x="1541221" y="3329055"/>
                    <a:pt x="1329246" y="3288753"/>
                  </a:cubicBezTo>
                  <a:cubicBezTo>
                    <a:pt x="1118766" y="3248736"/>
                    <a:pt x="920572" y="3158068"/>
                    <a:pt x="740145" y="3019378"/>
                  </a:cubicBezTo>
                  <a:cubicBezTo>
                    <a:pt x="563651" y="2883673"/>
                    <a:pt x="411737" y="2708752"/>
                    <a:pt x="288773" y="2499557"/>
                  </a:cubicBezTo>
                  <a:cubicBezTo>
                    <a:pt x="167863" y="2293930"/>
                    <a:pt x="80312" y="2060356"/>
                    <a:pt x="35659" y="1823964"/>
                  </a:cubicBezTo>
                  <a:cubicBezTo>
                    <a:pt x="-10360" y="1581177"/>
                    <a:pt x="-11829" y="1343178"/>
                    <a:pt x="31208" y="1116817"/>
                  </a:cubicBezTo>
                  <a:cubicBezTo>
                    <a:pt x="71795" y="903345"/>
                    <a:pt x="151102" y="714850"/>
                    <a:pt x="266830" y="556451"/>
                  </a:cubicBezTo>
                  <a:cubicBezTo>
                    <a:pt x="375349" y="408016"/>
                    <a:pt x="515707" y="286208"/>
                    <a:pt x="683944" y="194390"/>
                  </a:cubicBezTo>
                  <a:cubicBezTo>
                    <a:pt x="898912" y="77121"/>
                    <a:pt x="1154672" y="12021"/>
                    <a:pt x="1431069" y="151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9DFB2FC3-C3AA-44DA-A135-10AFA65B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5604" y="443150"/>
              <a:ext cx="2805016" cy="304934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DC9006AC-14D0-4A9C-BE11-F61AB5B8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93466" y="623454"/>
              <a:ext cx="2567901" cy="2687367"/>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6" name="Title 5">
            <a:extLst>
              <a:ext uri="{FF2B5EF4-FFF2-40B4-BE49-F238E27FC236}">
                <a16:creationId xmlns:a16="http://schemas.microsoft.com/office/drawing/2014/main" id="{5FCF0D04-B8F7-49F9-AA35-7DB179841C7C}"/>
              </a:ext>
            </a:extLst>
          </p:cNvPr>
          <p:cNvSpPr>
            <a:spLocks noGrp="1"/>
          </p:cNvSpPr>
          <p:nvPr>
            <p:ph type="title"/>
          </p:nvPr>
        </p:nvSpPr>
        <p:spPr>
          <a:xfrm>
            <a:off x="195356" y="997612"/>
            <a:ext cx="3160168" cy="885744"/>
          </a:xfrm>
        </p:spPr>
        <p:txBody>
          <a:bodyPr vert="horz" lIns="109728" tIns="109728" rIns="109728" bIns="91440" rtlCol="0" anchor="b">
            <a:noAutofit/>
          </a:bodyPr>
          <a:lstStyle/>
          <a:p>
            <a:pPr>
              <a:lnSpc>
                <a:spcPct val="130000"/>
              </a:lnSpc>
            </a:pPr>
            <a:r>
              <a:rPr lang="en-US" sz="2000" dirty="0"/>
              <a:t>Uploading a file</a:t>
            </a:r>
          </a:p>
        </p:txBody>
      </p:sp>
      <p:grpSp>
        <p:nvGrpSpPr>
          <p:cNvPr id="22" name="Group 21">
            <a:extLst>
              <a:ext uri="{FF2B5EF4-FFF2-40B4-BE49-F238E27FC236}">
                <a16:creationId xmlns:a16="http://schemas.microsoft.com/office/drawing/2014/main" id="{97EE97F1-3EFC-4812-BCD8-BAFDC3EE46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1772" y="0"/>
            <a:ext cx="3580076" cy="3029264"/>
            <a:chOff x="8611772" y="0"/>
            <a:chExt cx="3580076" cy="3029264"/>
          </a:xfrm>
        </p:grpSpPr>
        <p:sp>
          <p:nvSpPr>
            <p:cNvPr id="23" name="Freeform: Shape 22">
              <a:extLst>
                <a:ext uri="{FF2B5EF4-FFF2-40B4-BE49-F238E27FC236}">
                  <a16:creationId xmlns:a16="http://schemas.microsoft.com/office/drawing/2014/main" id="{CB02D12A-0B1A-459E-8D70-2772831B9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DD3DED5B-9FB2-439B-A341-F0AF0B9F3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5548DE56-0D2D-41D3-8B56-C6B37908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27" name="Group 26">
            <a:extLst>
              <a:ext uri="{FF2B5EF4-FFF2-40B4-BE49-F238E27FC236}">
                <a16:creationId xmlns:a16="http://schemas.microsoft.com/office/drawing/2014/main" id="{266F884D-C8C7-413B-842D-2DEA05D32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0493" y="3105611"/>
            <a:ext cx="6141507" cy="3752390"/>
            <a:chOff x="6050493" y="3105611"/>
            <a:chExt cx="6141507" cy="3752390"/>
          </a:xfrm>
        </p:grpSpPr>
        <p:sp>
          <p:nvSpPr>
            <p:cNvPr id="28" name="Freeform: Shape 27">
              <a:extLst>
                <a:ext uri="{FF2B5EF4-FFF2-40B4-BE49-F238E27FC236}">
                  <a16:creationId xmlns:a16="http://schemas.microsoft.com/office/drawing/2014/main" id="{10E28F44-72C3-41C0-9CB9-551957412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7D646D3E-3C36-4B70-95F2-A1904224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D86D0CCB-AA1C-4777-977E-4DA1C256B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8" name="Text Placeholder 7">
            <a:extLst>
              <a:ext uri="{FF2B5EF4-FFF2-40B4-BE49-F238E27FC236}">
                <a16:creationId xmlns:a16="http://schemas.microsoft.com/office/drawing/2014/main" id="{4D940619-01A3-4A74-88D2-A42B6F1FC2A6}"/>
              </a:ext>
            </a:extLst>
          </p:cNvPr>
          <p:cNvSpPr>
            <a:spLocks noGrp="1"/>
          </p:cNvSpPr>
          <p:nvPr>
            <p:ph type="body" sz="half" idx="2"/>
          </p:nvPr>
        </p:nvSpPr>
        <p:spPr>
          <a:xfrm>
            <a:off x="159797" y="2052459"/>
            <a:ext cx="3160168" cy="1440036"/>
          </a:xfrm>
        </p:spPr>
        <p:txBody>
          <a:bodyPr vert="horz" lIns="109728" tIns="109728" rIns="109728" bIns="91440" rtlCol="0">
            <a:noAutofit/>
          </a:bodyPr>
          <a:lstStyle/>
          <a:p>
            <a:pPr>
              <a:spcBef>
                <a:spcPts val="930"/>
              </a:spcBef>
            </a:pPr>
            <a:r>
              <a:rPr lang="en-US" dirty="0"/>
              <a:t>This screenshot shows the “Access Denied” error message in a browser window.</a:t>
            </a:r>
          </a:p>
        </p:txBody>
      </p:sp>
      <p:pic>
        <p:nvPicPr>
          <p:cNvPr id="26" name="Content Placeholder 3" descr="Graphical user interface, text, application, email&#10;&#10;Description automatically generated">
            <a:extLst>
              <a:ext uri="{FF2B5EF4-FFF2-40B4-BE49-F238E27FC236}">
                <a16:creationId xmlns:a16="http://schemas.microsoft.com/office/drawing/2014/main" id="{1B297EB9-5C83-482E-A0EE-5086BDE1A49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936022" y="943897"/>
            <a:ext cx="9153327" cy="5190978"/>
          </a:xfrm>
          <a:prstGeom prst="rect">
            <a:avLst/>
          </a:prstGeom>
          <a:effectLst>
            <a:outerShdw blurRad="50800" dist="38100" dir="2700000" algn="tl" rotWithShape="0">
              <a:prstClr val="black">
                <a:alpha val="40000"/>
              </a:prstClr>
            </a:outerShdw>
          </a:effectLst>
        </p:spPr>
      </p:pic>
      <p:sp>
        <p:nvSpPr>
          <p:cNvPr id="31" name="Rectangle 30">
            <a:extLst>
              <a:ext uri="{FF2B5EF4-FFF2-40B4-BE49-F238E27FC236}">
                <a16:creationId xmlns:a16="http://schemas.microsoft.com/office/drawing/2014/main" id="{C100644F-4A7A-46C1-B81A-611DB47E306E}"/>
              </a:ext>
            </a:extLst>
          </p:cNvPr>
          <p:cNvSpPr/>
          <p:nvPr/>
        </p:nvSpPr>
        <p:spPr>
          <a:xfrm>
            <a:off x="2977092" y="1536053"/>
            <a:ext cx="4815186" cy="846433"/>
          </a:xfrm>
          <a:prstGeom prst="rect">
            <a:avLst/>
          </a:prstGeom>
          <a:noFill/>
          <a:ln w="28575" cap="flat" cmpd="sng" algn="ctr">
            <a:solidFill>
              <a:srgbClr val="C0504D"/>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2" name="Straight Connector 31">
            <a:extLst>
              <a:ext uri="{FF2B5EF4-FFF2-40B4-BE49-F238E27FC236}">
                <a16:creationId xmlns:a16="http://schemas.microsoft.com/office/drawing/2014/main" id="{646716E1-DA9F-452C-929B-0B817CA926F1}"/>
              </a:ext>
            </a:extLst>
          </p:cNvPr>
          <p:cNvCxnSpPr>
            <a:cxnSpLocks/>
          </p:cNvCxnSpPr>
          <p:nvPr/>
        </p:nvCxnSpPr>
        <p:spPr>
          <a:xfrm>
            <a:off x="795130" y="2769717"/>
            <a:ext cx="1736035" cy="0"/>
          </a:xfrm>
          <a:prstGeom prst="line">
            <a:avLst/>
          </a:prstGeom>
          <a:noFill/>
          <a:ln w="28575" cap="flat" cmpd="sng" algn="ctr">
            <a:solidFill>
              <a:srgbClr val="C0504D">
                <a:shade val="95000"/>
                <a:satMod val="105000"/>
              </a:srgbClr>
            </a:solidFill>
            <a:prstDash val="solid"/>
          </a:ln>
          <a:effectLst/>
        </p:spPr>
      </p:cxnSp>
    </p:spTree>
    <p:extLst>
      <p:ext uri="{BB962C8B-B14F-4D97-AF65-F5344CB8AC3E}">
        <p14:creationId xmlns:p14="http://schemas.microsoft.com/office/powerpoint/2010/main" val="42009693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randombar(horizontal)">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3" name="Group 12">
            <a:extLst>
              <a:ext uri="{FF2B5EF4-FFF2-40B4-BE49-F238E27FC236}">
                <a16:creationId xmlns:a16="http://schemas.microsoft.com/office/drawing/2014/main" id="{BEB537CF-9F5E-463A-AD3C-13736406C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499" y="319598"/>
            <a:ext cx="3110997" cy="3301428"/>
            <a:chOff x="5443499" y="319598"/>
            <a:chExt cx="3110997" cy="3301428"/>
          </a:xfrm>
        </p:grpSpPr>
        <p:sp>
          <p:nvSpPr>
            <p:cNvPr id="14" name="Freeform: Shape 13">
              <a:extLst>
                <a:ext uri="{FF2B5EF4-FFF2-40B4-BE49-F238E27FC236}">
                  <a16:creationId xmlns:a16="http://schemas.microsoft.com/office/drawing/2014/main" id="{6F703EF8-1E43-4439-8CB5-179C7C75A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499" y="319598"/>
              <a:ext cx="3110997" cy="3301428"/>
            </a:xfrm>
            <a:custGeom>
              <a:avLst/>
              <a:gdLst>
                <a:gd name="connsiteX0" fmla="*/ 1431069 w 3110997"/>
                <a:gd name="connsiteY0" fmla="*/ 1514 h 3301428"/>
                <a:gd name="connsiteX1" fmla="*/ 1946520 w 3110997"/>
                <a:gd name="connsiteY1" fmla="*/ 42088 h 3301428"/>
                <a:gd name="connsiteX2" fmla="*/ 2402721 w 3110997"/>
                <a:gd name="connsiteY2" fmla="*/ 303594 h 3301428"/>
                <a:gd name="connsiteX3" fmla="*/ 2762423 w 3110997"/>
                <a:gd name="connsiteY3" fmla="*/ 889436 h 3301428"/>
                <a:gd name="connsiteX4" fmla="*/ 2828518 w 3110997"/>
                <a:gd name="connsiteY4" fmla="*/ 1015773 h 3301428"/>
                <a:gd name="connsiteX5" fmla="*/ 3094962 w 3110997"/>
                <a:gd name="connsiteY5" fmla="*/ 2001284 h 3301428"/>
                <a:gd name="connsiteX6" fmla="*/ 2157067 w 3110997"/>
                <a:gd name="connsiteY6" fmla="*/ 3054444 h 3301428"/>
                <a:gd name="connsiteX7" fmla="*/ 1950853 w 3110997"/>
                <a:gd name="connsiteY7" fmla="*/ 3146478 h 3301428"/>
                <a:gd name="connsiteX8" fmla="*/ 1329246 w 3110997"/>
                <a:gd name="connsiteY8" fmla="*/ 3288753 h 3301428"/>
                <a:gd name="connsiteX9" fmla="*/ 740145 w 3110997"/>
                <a:gd name="connsiteY9" fmla="*/ 3019378 h 3301428"/>
                <a:gd name="connsiteX10" fmla="*/ 288773 w 3110997"/>
                <a:gd name="connsiteY10" fmla="*/ 2499557 h 3301428"/>
                <a:gd name="connsiteX11" fmla="*/ 35659 w 3110997"/>
                <a:gd name="connsiteY11" fmla="*/ 1823964 h 3301428"/>
                <a:gd name="connsiteX12" fmla="*/ 31208 w 3110997"/>
                <a:gd name="connsiteY12" fmla="*/ 1116817 h 3301428"/>
                <a:gd name="connsiteX13" fmla="*/ 266830 w 3110997"/>
                <a:gd name="connsiteY13" fmla="*/ 556451 h 3301428"/>
                <a:gd name="connsiteX14" fmla="*/ 683944 w 3110997"/>
                <a:gd name="connsiteY14" fmla="*/ 194390 h 3301428"/>
                <a:gd name="connsiteX15" fmla="*/ 1431069 w 3110997"/>
                <a:gd name="connsiteY15" fmla="*/ 1514 h 3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997" h="3301428">
                  <a:moveTo>
                    <a:pt x="1431069" y="1514"/>
                  </a:moveTo>
                  <a:cubicBezTo>
                    <a:pt x="1596908" y="-4789"/>
                    <a:pt x="1770176" y="8561"/>
                    <a:pt x="1946520" y="42088"/>
                  </a:cubicBezTo>
                  <a:cubicBezTo>
                    <a:pt x="2134136" y="77759"/>
                    <a:pt x="2274818" y="158432"/>
                    <a:pt x="2402721" y="303594"/>
                  </a:cubicBezTo>
                  <a:cubicBezTo>
                    <a:pt x="2536515" y="455435"/>
                    <a:pt x="2646258" y="666231"/>
                    <a:pt x="2762423" y="889436"/>
                  </a:cubicBezTo>
                  <a:cubicBezTo>
                    <a:pt x="2783822" y="930610"/>
                    <a:pt x="2805992" y="973158"/>
                    <a:pt x="2828518" y="1015773"/>
                  </a:cubicBezTo>
                  <a:cubicBezTo>
                    <a:pt x="3030101" y="1397216"/>
                    <a:pt x="3157590" y="1671880"/>
                    <a:pt x="3094962" y="2001284"/>
                  </a:cubicBezTo>
                  <a:cubicBezTo>
                    <a:pt x="2999536" y="2503193"/>
                    <a:pt x="2719052" y="2818175"/>
                    <a:pt x="2157067" y="3054444"/>
                  </a:cubicBezTo>
                  <a:cubicBezTo>
                    <a:pt x="2083511" y="3085361"/>
                    <a:pt x="2016053" y="3116427"/>
                    <a:pt x="1950853" y="3146478"/>
                  </a:cubicBezTo>
                  <a:cubicBezTo>
                    <a:pt x="1680527" y="3271008"/>
                    <a:pt x="1541221" y="3329055"/>
                    <a:pt x="1329246" y="3288753"/>
                  </a:cubicBezTo>
                  <a:cubicBezTo>
                    <a:pt x="1118766" y="3248736"/>
                    <a:pt x="920572" y="3158068"/>
                    <a:pt x="740145" y="3019378"/>
                  </a:cubicBezTo>
                  <a:cubicBezTo>
                    <a:pt x="563651" y="2883673"/>
                    <a:pt x="411737" y="2708752"/>
                    <a:pt x="288773" y="2499557"/>
                  </a:cubicBezTo>
                  <a:cubicBezTo>
                    <a:pt x="167863" y="2293930"/>
                    <a:pt x="80312" y="2060356"/>
                    <a:pt x="35659" y="1823964"/>
                  </a:cubicBezTo>
                  <a:cubicBezTo>
                    <a:pt x="-10360" y="1581177"/>
                    <a:pt x="-11829" y="1343178"/>
                    <a:pt x="31208" y="1116817"/>
                  </a:cubicBezTo>
                  <a:cubicBezTo>
                    <a:pt x="71795" y="903345"/>
                    <a:pt x="151102" y="714850"/>
                    <a:pt x="266830" y="556451"/>
                  </a:cubicBezTo>
                  <a:cubicBezTo>
                    <a:pt x="375349" y="408016"/>
                    <a:pt x="515707" y="286208"/>
                    <a:pt x="683944" y="194390"/>
                  </a:cubicBezTo>
                  <a:cubicBezTo>
                    <a:pt x="898912" y="77121"/>
                    <a:pt x="1154672" y="12021"/>
                    <a:pt x="1431069" y="151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9DFB2FC3-C3AA-44DA-A135-10AFA65B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5604" y="443150"/>
              <a:ext cx="2805016" cy="304934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DC9006AC-14D0-4A9C-BE11-F61AB5B8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93466" y="623454"/>
              <a:ext cx="2567901" cy="2687367"/>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Title 2">
            <a:extLst>
              <a:ext uri="{FF2B5EF4-FFF2-40B4-BE49-F238E27FC236}">
                <a16:creationId xmlns:a16="http://schemas.microsoft.com/office/drawing/2014/main" id="{74F3A14C-AE73-42E8-9CED-B19113675CE3}"/>
              </a:ext>
            </a:extLst>
          </p:cNvPr>
          <p:cNvSpPr>
            <a:spLocks noGrp="1"/>
          </p:cNvSpPr>
          <p:nvPr>
            <p:ph type="title"/>
          </p:nvPr>
        </p:nvSpPr>
        <p:spPr>
          <a:xfrm>
            <a:off x="241813" y="859524"/>
            <a:ext cx="3511826" cy="1119530"/>
          </a:xfrm>
        </p:spPr>
        <p:txBody>
          <a:bodyPr vert="horz" lIns="109728" tIns="109728" rIns="109728" bIns="91440" rtlCol="0" anchor="b">
            <a:normAutofit/>
          </a:bodyPr>
          <a:lstStyle/>
          <a:p>
            <a:pPr>
              <a:lnSpc>
                <a:spcPct val="130000"/>
              </a:lnSpc>
            </a:pPr>
            <a:r>
              <a:rPr lang="en-US" sz="2000" dirty="0"/>
              <a:t>Changing Permissions</a:t>
            </a:r>
          </a:p>
        </p:txBody>
      </p:sp>
      <p:grpSp>
        <p:nvGrpSpPr>
          <p:cNvPr id="18" name="Group 17">
            <a:extLst>
              <a:ext uri="{FF2B5EF4-FFF2-40B4-BE49-F238E27FC236}">
                <a16:creationId xmlns:a16="http://schemas.microsoft.com/office/drawing/2014/main" id="{97EE97F1-3EFC-4812-BCD8-BAFDC3EE46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1772" y="0"/>
            <a:ext cx="3580076" cy="3029264"/>
            <a:chOff x="8611772" y="0"/>
            <a:chExt cx="3580076" cy="3029264"/>
          </a:xfrm>
        </p:grpSpPr>
        <p:sp>
          <p:nvSpPr>
            <p:cNvPr id="19" name="Freeform: Shape 18">
              <a:extLst>
                <a:ext uri="{FF2B5EF4-FFF2-40B4-BE49-F238E27FC236}">
                  <a16:creationId xmlns:a16="http://schemas.microsoft.com/office/drawing/2014/main" id="{CB02D12A-0B1A-459E-8D70-2772831B9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DD3DED5B-9FB2-439B-A341-F0AF0B9F3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5548DE56-0D2D-41D3-8B56-C6B37908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23" name="Group 22">
            <a:extLst>
              <a:ext uri="{FF2B5EF4-FFF2-40B4-BE49-F238E27FC236}">
                <a16:creationId xmlns:a16="http://schemas.microsoft.com/office/drawing/2014/main" id="{266F884D-C8C7-413B-842D-2DEA05D32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0493" y="3105611"/>
            <a:ext cx="6141507" cy="3752390"/>
            <a:chOff x="6050493" y="3105611"/>
            <a:chExt cx="6141507" cy="3752390"/>
          </a:xfrm>
        </p:grpSpPr>
        <p:sp>
          <p:nvSpPr>
            <p:cNvPr id="24" name="Freeform: Shape 23">
              <a:extLst>
                <a:ext uri="{FF2B5EF4-FFF2-40B4-BE49-F238E27FC236}">
                  <a16:creationId xmlns:a16="http://schemas.microsoft.com/office/drawing/2014/main" id="{10E28F44-72C3-41C0-9CB9-551957412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7D646D3E-3C36-4B70-95F2-A1904224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D86D0CCB-AA1C-4777-977E-4DA1C256B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4" name="Text Placeholder 3">
            <a:extLst>
              <a:ext uri="{FF2B5EF4-FFF2-40B4-BE49-F238E27FC236}">
                <a16:creationId xmlns:a16="http://schemas.microsoft.com/office/drawing/2014/main" id="{AAE02303-6F6D-4DAF-BC57-703DCB5B2DC2}"/>
              </a:ext>
            </a:extLst>
          </p:cNvPr>
          <p:cNvSpPr>
            <a:spLocks noGrp="1"/>
          </p:cNvSpPr>
          <p:nvPr>
            <p:ph type="body" sz="half" idx="2"/>
          </p:nvPr>
        </p:nvSpPr>
        <p:spPr>
          <a:xfrm>
            <a:off x="241813" y="1979054"/>
            <a:ext cx="3511826" cy="1948265"/>
          </a:xfrm>
        </p:spPr>
        <p:txBody>
          <a:bodyPr vert="horz" lIns="109728" tIns="109728" rIns="109728" bIns="91440" rtlCol="0">
            <a:normAutofit/>
          </a:bodyPr>
          <a:lstStyle/>
          <a:p>
            <a:pPr>
              <a:spcBef>
                <a:spcPts val="930"/>
              </a:spcBef>
            </a:pPr>
            <a:r>
              <a:rPr lang="en-US" dirty="0"/>
              <a:t>This screenshot shows the permissions or access control list (ACL) information of the uploaded file.</a:t>
            </a:r>
          </a:p>
        </p:txBody>
      </p:sp>
      <p:pic>
        <p:nvPicPr>
          <p:cNvPr id="22" name="Content Placeholder 3" descr="Graphical user interface, text, application, email&#10;&#10;Description automatically generated">
            <a:extLst>
              <a:ext uri="{FF2B5EF4-FFF2-40B4-BE49-F238E27FC236}">
                <a16:creationId xmlns:a16="http://schemas.microsoft.com/office/drawing/2014/main" id="{44DECDF0-7517-40A7-8BC5-E9B57779EA7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753639" y="1108739"/>
            <a:ext cx="8346605" cy="4404164"/>
          </a:xfrm>
          <a:prstGeom prst="rect">
            <a:avLst/>
          </a:prstGeom>
          <a:effectLst>
            <a:outerShdw blurRad="50800" dist="38100" dir="2700000" algn="tl" rotWithShape="0">
              <a:prstClr val="black">
                <a:alpha val="40000"/>
              </a:prstClr>
            </a:outerShdw>
          </a:effectLst>
        </p:spPr>
      </p:pic>
      <p:sp>
        <p:nvSpPr>
          <p:cNvPr id="27" name="Rectangle 26">
            <a:extLst>
              <a:ext uri="{FF2B5EF4-FFF2-40B4-BE49-F238E27FC236}">
                <a16:creationId xmlns:a16="http://schemas.microsoft.com/office/drawing/2014/main" id="{1DBC6107-58C6-4BAC-91CC-EB7C9D484C99}"/>
              </a:ext>
            </a:extLst>
          </p:cNvPr>
          <p:cNvSpPr/>
          <p:nvPr/>
        </p:nvSpPr>
        <p:spPr>
          <a:xfrm>
            <a:off x="5681873" y="1661483"/>
            <a:ext cx="2809461" cy="490330"/>
          </a:xfrm>
          <a:prstGeom prst="rect">
            <a:avLst/>
          </a:prstGeom>
          <a:noFill/>
          <a:ln w="28575" cap="flat" cmpd="sng" algn="ctr">
            <a:solidFill>
              <a:srgbClr val="618EC4"/>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8" name="Straight Connector 27">
            <a:extLst>
              <a:ext uri="{FF2B5EF4-FFF2-40B4-BE49-F238E27FC236}">
                <a16:creationId xmlns:a16="http://schemas.microsoft.com/office/drawing/2014/main" id="{32EF0C8B-BF26-4530-B15C-111A80CF77D8}"/>
              </a:ext>
            </a:extLst>
          </p:cNvPr>
          <p:cNvCxnSpPr>
            <a:cxnSpLocks/>
          </p:cNvCxnSpPr>
          <p:nvPr/>
        </p:nvCxnSpPr>
        <p:spPr>
          <a:xfrm flipV="1">
            <a:off x="331636" y="3105611"/>
            <a:ext cx="1960990" cy="4026"/>
          </a:xfrm>
          <a:prstGeom prst="line">
            <a:avLst/>
          </a:prstGeom>
          <a:noFill/>
          <a:ln w="28575" cap="flat" cmpd="sng" algn="ctr">
            <a:solidFill>
              <a:srgbClr val="4F81BD">
                <a:shade val="95000"/>
                <a:satMod val="105000"/>
              </a:srgbClr>
            </a:solidFill>
            <a:prstDash val="solid"/>
          </a:ln>
          <a:effectLst/>
        </p:spPr>
      </p:cxnSp>
      <p:cxnSp>
        <p:nvCxnSpPr>
          <p:cNvPr id="29" name="Straight Connector 28">
            <a:extLst>
              <a:ext uri="{FF2B5EF4-FFF2-40B4-BE49-F238E27FC236}">
                <a16:creationId xmlns:a16="http://schemas.microsoft.com/office/drawing/2014/main" id="{1DB7BA96-546D-486B-9C3B-29DC8FF25757}"/>
              </a:ext>
            </a:extLst>
          </p:cNvPr>
          <p:cNvCxnSpPr>
            <a:cxnSpLocks/>
          </p:cNvCxnSpPr>
          <p:nvPr/>
        </p:nvCxnSpPr>
        <p:spPr>
          <a:xfrm>
            <a:off x="2133600" y="2743212"/>
            <a:ext cx="795130" cy="0"/>
          </a:xfrm>
          <a:prstGeom prst="line">
            <a:avLst/>
          </a:prstGeom>
          <a:noFill/>
          <a:ln w="28575" cap="flat" cmpd="sng" algn="ctr">
            <a:solidFill>
              <a:srgbClr val="4F81BD">
                <a:shade val="95000"/>
                <a:satMod val="105000"/>
              </a:srgbClr>
            </a:solidFill>
            <a:prstDash val="solid"/>
          </a:ln>
          <a:effectLst/>
        </p:spPr>
      </p:cxnSp>
    </p:spTree>
    <p:extLst>
      <p:ext uri="{BB962C8B-B14F-4D97-AF65-F5344CB8AC3E}">
        <p14:creationId xmlns:p14="http://schemas.microsoft.com/office/powerpoint/2010/main" val="3570761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Title 4">
            <a:extLst>
              <a:ext uri="{FF2B5EF4-FFF2-40B4-BE49-F238E27FC236}">
                <a16:creationId xmlns:a16="http://schemas.microsoft.com/office/drawing/2014/main" id="{F4975A46-0278-48F0-8D50-341335326D3E}"/>
              </a:ext>
            </a:extLst>
          </p:cNvPr>
          <p:cNvSpPr>
            <a:spLocks noGrp="1"/>
          </p:cNvSpPr>
          <p:nvPr>
            <p:ph type="ctrTitle"/>
          </p:nvPr>
        </p:nvSpPr>
        <p:spPr>
          <a:xfrm>
            <a:off x="6090045" y="2796208"/>
            <a:ext cx="5624118" cy="1834529"/>
          </a:xfrm>
        </p:spPr>
        <p:txBody>
          <a:bodyPr anchor="b">
            <a:normAutofit/>
          </a:bodyPr>
          <a:lstStyle/>
          <a:p>
            <a:r>
              <a:rPr lang="en-US" sz="4400" dirty="0"/>
              <a:t>What skills were learned?</a:t>
            </a:r>
          </a:p>
        </p:txBody>
      </p:sp>
      <p:sp>
        <p:nvSpPr>
          <p:cNvPr id="6" name="Subtitle 5">
            <a:extLst>
              <a:ext uri="{FF2B5EF4-FFF2-40B4-BE49-F238E27FC236}">
                <a16:creationId xmlns:a16="http://schemas.microsoft.com/office/drawing/2014/main" id="{51B96EE4-B816-40B3-80FF-D6CA2C84AF13}"/>
              </a:ext>
            </a:extLst>
          </p:cNvPr>
          <p:cNvSpPr>
            <a:spLocks noGrp="1"/>
          </p:cNvSpPr>
          <p:nvPr>
            <p:ph type="subTitle" idx="1"/>
          </p:nvPr>
        </p:nvSpPr>
        <p:spPr>
          <a:xfrm>
            <a:off x="6096369" y="4630737"/>
            <a:ext cx="5617794" cy="1982097"/>
          </a:xfrm>
        </p:spPr>
        <p:txBody>
          <a:bodyPr anchor="t">
            <a:normAutofit fontScale="70000" lnSpcReduction="20000"/>
          </a:bodyPr>
          <a:lstStyle/>
          <a:p>
            <a:pPr marL="342900" indent="-342900">
              <a:buFont typeface="Arial" panose="020B0604020202020204" pitchFamily="34" charset="0"/>
              <a:buChar char="•"/>
            </a:pPr>
            <a:r>
              <a:rPr lang="en-US" dirty="0"/>
              <a:t>Learn to create storage buckets to backup files.</a:t>
            </a:r>
          </a:p>
          <a:p>
            <a:pPr marL="342900" indent="-342900">
              <a:buFont typeface="Arial" panose="020B0604020202020204" pitchFamily="34" charset="0"/>
              <a:buChar char="•"/>
            </a:pPr>
            <a:r>
              <a:rPr lang="en-US" dirty="0"/>
              <a:t>Uploading the files into the bucket. </a:t>
            </a:r>
          </a:p>
          <a:p>
            <a:pPr marL="342900" indent="-342900">
              <a:buFont typeface="Arial" panose="020B0604020202020204" pitchFamily="34" charset="0"/>
              <a:buChar char="•"/>
            </a:pPr>
            <a:r>
              <a:rPr lang="en-US" dirty="0"/>
              <a:t>Knowing how to configure the file changes and permissions.</a:t>
            </a:r>
          </a:p>
        </p:txBody>
      </p:sp>
      <p:sp>
        <p:nvSpPr>
          <p:cNvPr id="25" name="Freeform: Shape 24">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descr="Three neatly stacked books">
            <a:extLst>
              <a:ext uri="{FF2B5EF4-FFF2-40B4-BE49-F238E27FC236}">
                <a16:creationId xmlns:a16="http://schemas.microsoft.com/office/drawing/2014/main" id="{C90AA144-7DA6-4839-BE97-300C62703DC6}"/>
              </a:ext>
            </a:extLst>
          </p:cNvPr>
          <p:cNvPicPr>
            <a:picLocks noChangeAspect="1"/>
          </p:cNvPicPr>
          <p:nvPr/>
        </p:nvPicPr>
        <p:blipFill rotWithShape="1">
          <a:blip r:embed="rId2"/>
          <a:srcRect l="45429" r="5583" b="-1"/>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29" name="Freeform: Shape 28">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409879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2D085A-937E-4CB5-BA68-5F3AE7A3EE76}"/>
              </a:ext>
            </a:extLst>
          </p:cNvPr>
          <p:cNvSpPr>
            <a:spLocks noGrp="1"/>
          </p:cNvSpPr>
          <p:nvPr>
            <p:ph type="title"/>
          </p:nvPr>
        </p:nvSpPr>
        <p:spPr>
          <a:xfrm>
            <a:off x="4654295" y="2796207"/>
            <a:ext cx="6665976" cy="1508495"/>
          </a:xfrm>
        </p:spPr>
        <p:txBody>
          <a:bodyPr/>
          <a:lstStyle/>
          <a:p>
            <a:r>
              <a:rPr lang="en-US" sz="3600" dirty="0"/>
              <a:t>Module 6: Cloud Monitoring</a:t>
            </a:r>
          </a:p>
        </p:txBody>
      </p:sp>
      <p:sp>
        <p:nvSpPr>
          <p:cNvPr id="5" name="Text Placeholder 4">
            <a:extLst>
              <a:ext uri="{FF2B5EF4-FFF2-40B4-BE49-F238E27FC236}">
                <a16:creationId xmlns:a16="http://schemas.microsoft.com/office/drawing/2014/main" id="{099C691D-A7C8-4576-8320-06C2FE006A28}"/>
              </a:ext>
            </a:extLst>
          </p:cNvPr>
          <p:cNvSpPr>
            <a:spLocks noGrp="1"/>
          </p:cNvSpPr>
          <p:nvPr>
            <p:ph type="body" idx="1"/>
          </p:nvPr>
        </p:nvSpPr>
        <p:spPr>
          <a:xfrm>
            <a:off x="4654295" y="4304702"/>
            <a:ext cx="6665975" cy="1757770"/>
          </a:xfrm>
        </p:spPr>
        <p:txBody>
          <a:bodyPr>
            <a:normAutofit fontScale="85000" lnSpcReduction="10000"/>
          </a:bodyPr>
          <a:lstStyle/>
          <a:p>
            <a:r>
              <a:rPr lang="en-US" dirty="0"/>
              <a:t>In this last module, the lesson introduced us to Amazon Simple Notification Service (SNS), a managed pub/sub messaging tool, and Amazon CloudWatch, a monitoring and management service.</a:t>
            </a:r>
          </a:p>
        </p:txBody>
      </p:sp>
    </p:spTree>
    <p:extLst>
      <p:ext uri="{BB962C8B-B14F-4D97-AF65-F5344CB8AC3E}">
        <p14:creationId xmlns:p14="http://schemas.microsoft.com/office/powerpoint/2010/main" val="874285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5" name="Group 14">
            <a:extLst>
              <a:ext uri="{FF2B5EF4-FFF2-40B4-BE49-F238E27FC236}">
                <a16:creationId xmlns:a16="http://schemas.microsoft.com/office/drawing/2014/main" id="{BEB537CF-9F5E-463A-AD3C-13736406C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499" y="319598"/>
            <a:ext cx="3110997" cy="3301428"/>
            <a:chOff x="5443499" y="319598"/>
            <a:chExt cx="3110997" cy="3301428"/>
          </a:xfrm>
        </p:grpSpPr>
        <p:sp>
          <p:nvSpPr>
            <p:cNvPr id="16" name="Freeform: Shape 15">
              <a:extLst>
                <a:ext uri="{FF2B5EF4-FFF2-40B4-BE49-F238E27FC236}">
                  <a16:creationId xmlns:a16="http://schemas.microsoft.com/office/drawing/2014/main" id="{6F703EF8-1E43-4439-8CB5-179C7C75A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499" y="319598"/>
              <a:ext cx="3110997" cy="3301428"/>
            </a:xfrm>
            <a:custGeom>
              <a:avLst/>
              <a:gdLst>
                <a:gd name="connsiteX0" fmla="*/ 1431069 w 3110997"/>
                <a:gd name="connsiteY0" fmla="*/ 1514 h 3301428"/>
                <a:gd name="connsiteX1" fmla="*/ 1946520 w 3110997"/>
                <a:gd name="connsiteY1" fmla="*/ 42088 h 3301428"/>
                <a:gd name="connsiteX2" fmla="*/ 2402721 w 3110997"/>
                <a:gd name="connsiteY2" fmla="*/ 303594 h 3301428"/>
                <a:gd name="connsiteX3" fmla="*/ 2762423 w 3110997"/>
                <a:gd name="connsiteY3" fmla="*/ 889436 h 3301428"/>
                <a:gd name="connsiteX4" fmla="*/ 2828518 w 3110997"/>
                <a:gd name="connsiteY4" fmla="*/ 1015773 h 3301428"/>
                <a:gd name="connsiteX5" fmla="*/ 3094962 w 3110997"/>
                <a:gd name="connsiteY5" fmla="*/ 2001284 h 3301428"/>
                <a:gd name="connsiteX6" fmla="*/ 2157067 w 3110997"/>
                <a:gd name="connsiteY6" fmla="*/ 3054444 h 3301428"/>
                <a:gd name="connsiteX7" fmla="*/ 1950853 w 3110997"/>
                <a:gd name="connsiteY7" fmla="*/ 3146478 h 3301428"/>
                <a:gd name="connsiteX8" fmla="*/ 1329246 w 3110997"/>
                <a:gd name="connsiteY8" fmla="*/ 3288753 h 3301428"/>
                <a:gd name="connsiteX9" fmla="*/ 740145 w 3110997"/>
                <a:gd name="connsiteY9" fmla="*/ 3019378 h 3301428"/>
                <a:gd name="connsiteX10" fmla="*/ 288773 w 3110997"/>
                <a:gd name="connsiteY10" fmla="*/ 2499557 h 3301428"/>
                <a:gd name="connsiteX11" fmla="*/ 35659 w 3110997"/>
                <a:gd name="connsiteY11" fmla="*/ 1823964 h 3301428"/>
                <a:gd name="connsiteX12" fmla="*/ 31208 w 3110997"/>
                <a:gd name="connsiteY12" fmla="*/ 1116817 h 3301428"/>
                <a:gd name="connsiteX13" fmla="*/ 266830 w 3110997"/>
                <a:gd name="connsiteY13" fmla="*/ 556451 h 3301428"/>
                <a:gd name="connsiteX14" fmla="*/ 683944 w 3110997"/>
                <a:gd name="connsiteY14" fmla="*/ 194390 h 3301428"/>
                <a:gd name="connsiteX15" fmla="*/ 1431069 w 3110997"/>
                <a:gd name="connsiteY15" fmla="*/ 1514 h 3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997" h="3301428">
                  <a:moveTo>
                    <a:pt x="1431069" y="1514"/>
                  </a:moveTo>
                  <a:cubicBezTo>
                    <a:pt x="1596908" y="-4789"/>
                    <a:pt x="1770176" y="8561"/>
                    <a:pt x="1946520" y="42088"/>
                  </a:cubicBezTo>
                  <a:cubicBezTo>
                    <a:pt x="2134136" y="77759"/>
                    <a:pt x="2274818" y="158432"/>
                    <a:pt x="2402721" y="303594"/>
                  </a:cubicBezTo>
                  <a:cubicBezTo>
                    <a:pt x="2536515" y="455435"/>
                    <a:pt x="2646258" y="666231"/>
                    <a:pt x="2762423" y="889436"/>
                  </a:cubicBezTo>
                  <a:cubicBezTo>
                    <a:pt x="2783822" y="930610"/>
                    <a:pt x="2805992" y="973158"/>
                    <a:pt x="2828518" y="1015773"/>
                  </a:cubicBezTo>
                  <a:cubicBezTo>
                    <a:pt x="3030101" y="1397216"/>
                    <a:pt x="3157590" y="1671880"/>
                    <a:pt x="3094962" y="2001284"/>
                  </a:cubicBezTo>
                  <a:cubicBezTo>
                    <a:pt x="2999536" y="2503193"/>
                    <a:pt x="2719052" y="2818175"/>
                    <a:pt x="2157067" y="3054444"/>
                  </a:cubicBezTo>
                  <a:cubicBezTo>
                    <a:pt x="2083511" y="3085361"/>
                    <a:pt x="2016053" y="3116427"/>
                    <a:pt x="1950853" y="3146478"/>
                  </a:cubicBezTo>
                  <a:cubicBezTo>
                    <a:pt x="1680527" y="3271008"/>
                    <a:pt x="1541221" y="3329055"/>
                    <a:pt x="1329246" y="3288753"/>
                  </a:cubicBezTo>
                  <a:cubicBezTo>
                    <a:pt x="1118766" y="3248736"/>
                    <a:pt x="920572" y="3158068"/>
                    <a:pt x="740145" y="3019378"/>
                  </a:cubicBezTo>
                  <a:cubicBezTo>
                    <a:pt x="563651" y="2883673"/>
                    <a:pt x="411737" y="2708752"/>
                    <a:pt x="288773" y="2499557"/>
                  </a:cubicBezTo>
                  <a:cubicBezTo>
                    <a:pt x="167863" y="2293930"/>
                    <a:pt x="80312" y="2060356"/>
                    <a:pt x="35659" y="1823964"/>
                  </a:cubicBezTo>
                  <a:cubicBezTo>
                    <a:pt x="-10360" y="1581177"/>
                    <a:pt x="-11829" y="1343178"/>
                    <a:pt x="31208" y="1116817"/>
                  </a:cubicBezTo>
                  <a:cubicBezTo>
                    <a:pt x="71795" y="903345"/>
                    <a:pt x="151102" y="714850"/>
                    <a:pt x="266830" y="556451"/>
                  </a:cubicBezTo>
                  <a:cubicBezTo>
                    <a:pt x="375349" y="408016"/>
                    <a:pt x="515707" y="286208"/>
                    <a:pt x="683944" y="194390"/>
                  </a:cubicBezTo>
                  <a:cubicBezTo>
                    <a:pt x="898912" y="77121"/>
                    <a:pt x="1154672" y="12021"/>
                    <a:pt x="1431069" y="151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9DFB2FC3-C3AA-44DA-A135-10AFA65B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5604" y="443150"/>
              <a:ext cx="2805016" cy="304934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DC9006AC-14D0-4A9C-BE11-F61AB5B8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93466" y="623454"/>
              <a:ext cx="2567901" cy="2687367"/>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4" name="Title 3">
            <a:extLst>
              <a:ext uri="{FF2B5EF4-FFF2-40B4-BE49-F238E27FC236}">
                <a16:creationId xmlns:a16="http://schemas.microsoft.com/office/drawing/2014/main" id="{A4EBB4FD-C90D-40EB-B362-33FC02669F3D}"/>
              </a:ext>
            </a:extLst>
          </p:cNvPr>
          <p:cNvSpPr>
            <a:spLocks noGrp="1"/>
          </p:cNvSpPr>
          <p:nvPr>
            <p:ph type="title"/>
          </p:nvPr>
        </p:nvSpPr>
        <p:spPr>
          <a:xfrm>
            <a:off x="228640" y="1199132"/>
            <a:ext cx="2699648" cy="1741544"/>
          </a:xfrm>
        </p:spPr>
        <p:txBody>
          <a:bodyPr vert="horz" lIns="109728" tIns="109728" rIns="109728" bIns="91440" rtlCol="0" anchor="b">
            <a:normAutofit/>
          </a:bodyPr>
          <a:lstStyle/>
          <a:p>
            <a:pPr>
              <a:lnSpc>
                <a:spcPct val="130000"/>
              </a:lnSpc>
            </a:pPr>
            <a:r>
              <a:rPr lang="en-US" sz="2000" dirty="0"/>
              <a:t>Launching an EC2 instance</a:t>
            </a:r>
            <a:br>
              <a:rPr lang="en-US" sz="3200" dirty="0"/>
            </a:br>
            <a:endParaRPr lang="en-US" sz="3200" dirty="0"/>
          </a:p>
        </p:txBody>
      </p:sp>
      <p:grpSp>
        <p:nvGrpSpPr>
          <p:cNvPr id="20" name="Group 19">
            <a:extLst>
              <a:ext uri="{FF2B5EF4-FFF2-40B4-BE49-F238E27FC236}">
                <a16:creationId xmlns:a16="http://schemas.microsoft.com/office/drawing/2014/main" id="{97EE97F1-3EFC-4812-BCD8-BAFDC3EE46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1772" y="0"/>
            <a:ext cx="3580076" cy="3029264"/>
            <a:chOff x="8611772" y="0"/>
            <a:chExt cx="3580076" cy="3029264"/>
          </a:xfrm>
        </p:grpSpPr>
        <p:sp>
          <p:nvSpPr>
            <p:cNvPr id="21" name="Freeform: Shape 20">
              <a:extLst>
                <a:ext uri="{FF2B5EF4-FFF2-40B4-BE49-F238E27FC236}">
                  <a16:creationId xmlns:a16="http://schemas.microsoft.com/office/drawing/2014/main" id="{CB02D12A-0B1A-459E-8D70-2772831B9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DD3DED5B-9FB2-439B-A341-F0AF0B9F3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5548DE56-0D2D-41D3-8B56-C6B37908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25" name="Group 24">
            <a:extLst>
              <a:ext uri="{FF2B5EF4-FFF2-40B4-BE49-F238E27FC236}">
                <a16:creationId xmlns:a16="http://schemas.microsoft.com/office/drawing/2014/main" id="{266F884D-C8C7-413B-842D-2DEA05D32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0493" y="3105611"/>
            <a:ext cx="6141507" cy="3752390"/>
            <a:chOff x="6050493" y="3105611"/>
            <a:chExt cx="6141507" cy="3752390"/>
          </a:xfrm>
        </p:grpSpPr>
        <p:sp>
          <p:nvSpPr>
            <p:cNvPr id="26" name="Freeform: Shape 25">
              <a:extLst>
                <a:ext uri="{FF2B5EF4-FFF2-40B4-BE49-F238E27FC236}">
                  <a16:creationId xmlns:a16="http://schemas.microsoft.com/office/drawing/2014/main" id="{10E28F44-72C3-41C0-9CB9-551957412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id="{7D646D3E-3C36-4B70-95F2-A1904224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D86D0CCB-AA1C-4777-977E-4DA1C256B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6" name="Text Placeholder 5">
            <a:extLst>
              <a:ext uri="{FF2B5EF4-FFF2-40B4-BE49-F238E27FC236}">
                <a16:creationId xmlns:a16="http://schemas.microsoft.com/office/drawing/2014/main" id="{4EBA9931-14A1-4C10-AB55-409977B16DD7}"/>
              </a:ext>
            </a:extLst>
          </p:cNvPr>
          <p:cNvSpPr>
            <a:spLocks noGrp="1"/>
          </p:cNvSpPr>
          <p:nvPr>
            <p:ph type="body" sz="half" idx="2"/>
          </p:nvPr>
        </p:nvSpPr>
        <p:spPr>
          <a:xfrm>
            <a:off x="228198" y="2393839"/>
            <a:ext cx="2642372" cy="2122741"/>
          </a:xfrm>
        </p:spPr>
        <p:txBody>
          <a:bodyPr vert="horz" lIns="109728" tIns="109728" rIns="109728" bIns="91440" rtlCol="0">
            <a:normAutofit/>
          </a:bodyPr>
          <a:lstStyle/>
          <a:p>
            <a:pPr>
              <a:spcBef>
                <a:spcPts val="930"/>
              </a:spcBef>
            </a:pPr>
            <a:r>
              <a:rPr lang="en-US" dirty="0"/>
              <a:t>This screenshot shows the successful ping from the local computer to the EC2 instance.</a:t>
            </a:r>
          </a:p>
          <a:p>
            <a:pPr>
              <a:spcBef>
                <a:spcPts val="930"/>
              </a:spcBef>
            </a:pPr>
            <a:endParaRPr lang="en-US" dirty="0"/>
          </a:p>
        </p:txBody>
      </p:sp>
      <p:pic>
        <p:nvPicPr>
          <p:cNvPr id="7" name="Picture 6">
            <a:extLst>
              <a:ext uri="{FF2B5EF4-FFF2-40B4-BE49-F238E27FC236}">
                <a16:creationId xmlns:a16="http://schemas.microsoft.com/office/drawing/2014/main" id="{1AE1BACF-2099-4241-A46B-2E1B6AEF3ED7}"/>
              </a:ext>
            </a:extLst>
          </p:cNvPr>
          <p:cNvPicPr>
            <a:picLocks noChangeAspect="1"/>
          </p:cNvPicPr>
          <p:nvPr/>
        </p:nvPicPr>
        <p:blipFill>
          <a:blip r:embed="rId2"/>
          <a:stretch>
            <a:fillRect/>
          </a:stretch>
        </p:blipFill>
        <p:spPr>
          <a:xfrm>
            <a:off x="3047073" y="780144"/>
            <a:ext cx="9016765" cy="5206435"/>
          </a:xfrm>
          <a:prstGeom prst="rect">
            <a:avLst/>
          </a:prstGeom>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id="{620ADF58-0A25-4E14-BB17-62893A43831E}"/>
              </a:ext>
            </a:extLst>
          </p:cNvPr>
          <p:cNvSpPr/>
          <p:nvPr/>
        </p:nvSpPr>
        <p:spPr>
          <a:xfrm>
            <a:off x="4624656" y="1658343"/>
            <a:ext cx="3081131" cy="1470992"/>
          </a:xfrm>
          <a:prstGeom prst="rect">
            <a:avLst/>
          </a:prstGeom>
          <a:noFill/>
          <a:ln w="28575" cap="flat" cmpd="sng" algn="ctr">
            <a:solidFill>
              <a:srgbClr val="F79646"/>
            </a:solidFill>
            <a:prstDash val="solid"/>
          </a:ln>
          <a:effectLst>
            <a:glow rad="63500">
              <a:srgbClr val="F79646">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1EB9CBD8-44D1-4375-A990-F9BF228B740D}"/>
              </a:ext>
            </a:extLst>
          </p:cNvPr>
          <p:cNvSpPr/>
          <p:nvPr/>
        </p:nvSpPr>
        <p:spPr>
          <a:xfrm>
            <a:off x="7083773" y="4836996"/>
            <a:ext cx="1762539" cy="437321"/>
          </a:xfrm>
          <a:prstGeom prst="rect">
            <a:avLst/>
          </a:prstGeom>
          <a:noFill/>
          <a:ln w="38100" cap="flat" cmpd="sng" algn="ctr">
            <a:solidFill>
              <a:srgbClr val="F79646"/>
            </a:solidFill>
            <a:prstDash val="solid"/>
          </a:ln>
          <a:effectLst>
            <a:glow rad="63500">
              <a:srgbClr val="F79646">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Arrow: Left-Up 29">
            <a:extLst>
              <a:ext uri="{FF2B5EF4-FFF2-40B4-BE49-F238E27FC236}">
                <a16:creationId xmlns:a16="http://schemas.microsoft.com/office/drawing/2014/main" id="{90231797-F42B-4254-AE45-A9805388A48A}"/>
              </a:ext>
            </a:extLst>
          </p:cNvPr>
          <p:cNvSpPr/>
          <p:nvPr/>
        </p:nvSpPr>
        <p:spPr>
          <a:xfrm flipV="1">
            <a:off x="7821222" y="2182457"/>
            <a:ext cx="583093" cy="2438402"/>
          </a:xfrm>
          <a:prstGeom prst="leftUpArrow">
            <a:avLst>
              <a:gd name="adj1" fmla="val 25000"/>
              <a:gd name="adj2" fmla="val 25557"/>
              <a:gd name="adj3" fmla="val 31818"/>
            </a:avLst>
          </a:prstGeom>
          <a:solidFill>
            <a:srgbClr val="F79646"/>
          </a:solidFill>
          <a:ln w="25400" cap="flat" cmpd="sng" algn="ctr">
            <a:solidFill>
              <a:srgbClr val="F79646"/>
            </a:solidFill>
            <a:prstDash val="solid"/>
          </a:ln>
          <a:effectLst>
            <a:glow rad="63500">
              <a:srgbClr val="F79646">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47293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4" grpId="0" animBg="1"/>
      <p:bldP spid="29"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3" name="Group 12">
            <a:extLst>
              <a:ext uri="{FF2B5EF4-FFF2-40B4-BE49-F238E27FC236}">
                <a16:creationId xmlns:a16="http://schemas.microsoft.com/office/drawing/2014/main" id="{BEB537CF-9F5E-463A-AD3C-13736406C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499" y="319598"/>
            <a:ext cx="3110997" cy="3301428"/>
            <a:chOff x="5443499" y="319598"/>
            <a:chExt cx="3110997" cy="3301428"/>
          </a:xfrm>
        </p:grpSpPr>
        <p:sp>
          <p:nvSpPr>
            <p:cNvPr id="14" name="Freeform: Shape 13">
              <a:extLst>
                <a:ext uri="{FF2B5EF4-FFF2-40B4-BE49-F238E27FC236}">
                  <a16:creationId xmlns:a16="http://schemas.microsoft.com/office/drawing/2014/main" id="{6F703EF8-1E43-4439-8CB5-179C7C75A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499" y="319598"/>
              <a:ext cx="3110997" cy="3301428"/>
            </a:xfrm>
            <a:custGeom>
              <a:avLst/>
              <a:gdLst>
                <a:gd name="connsiteX0" fmla="*/ 1431069 w 3110997"/>
                <a:gd name="connsiteY0" fmla="*/ 1514 h 3301428"/>
                <a:gd name="connsiteX1" fmla="*/ 1946520 w 3110997"/>
                <a:gd name="connsiteY1" fmla="*/ 42088 h 3301428"/>
                <a:gd name="connsiteX2" fmla="*/ 2402721 w 3110997"/>
                <a:gd name="connsiteY2" fmla="*/ 303594 h 3301428"/>
                <a:gd name="connsiteX3" fmla="*/ 2762423 w 3110997"/>
                <a:gd name="connsiteY3" fmla="*/ 889436 h 3301428"/>
                <a:gd name="connsiteX4" fmla="*/ 2828518 w 3110997"/>
                <a:gd name="connsiteY4" fmla="*/ 1015773 h 3301428"/>
                <a:gd name="connsiteX5" fmla="*/ 3094962 w 3110997"/>
                <a:gd name="connsiteY5" fmla="*/ 2001284 h 3301428"/>
                <a:gd name="connsiteX6" fmla="*/ 2157067 w 3110997"/>
                <a:gd name="connsiteY6" fmla="*/ 3054444 h 3301428"/>
                <a:gd name="connsiteX7" fmla="*/ 1950853 w 3110997"/>
                <a:gd name="connsiteY7" fmla="*/ 3146478 h 3301428"/>
                <a:gd name="connsiteX8" fmla="*/ 1329246 w 3110997"/>
                <a:gd name="connsiteY8" fmla="*/ 3288753 h 3301428"/>
                <a:gd name="connsiteX9" fmla="*/ 740145 w 3110997"/>
                <a:gd name="connsiteY9" fmla="*/ 3019378 h 3301428"/>
                <a:gd name="connsiteX10" fmla="*/ 288773 w 3110997"/>
                <a:gd name="connsiteY10" fmla="*/ 2499557 h 3301428"/>
                <a:gd name="connsiteX11" fmla="*/ 35659 w 3110997"/>
                <a:gd name="connsiteY11" fmla="*/ 1823964 h 3301428"/>
                <a:gd name="connsiteX12" fmla="*/ 31208 w 3110997"/>
                <a:gd name="connsiteY12" fmla="*/ 1116817 h 3301428"/>
                <a:gd name="connsiteX13" fmla="*/ 266830 w 3110997"/>
                <a:gd name="connsiteY13" fmla="*/ 556451 h 3301428"/>
                <a:gd name="connsiteX14" fmla="*/ 683944 w 3110997"/>
                <a:gd name="connsiteY14" fmla="*/ 194390 h 3301428"/>
                <a:gd name="connsiteX15" fmla="*/ 1431069 w 3110997"/>
                <a:gd name="connsiteY15" fmla="*/ 1514 h 3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997" h="3301428">
                  <a:moveTo>
                    <a:pt x="1431069" y="1514"/>
                  </a:moveTo>
                  <a:cubicBezTo>
                    <a:pt x="1596908" y="-4789"/>
                    <a:pt x="1770176" y="8561"/>
                    <a:pt x="1946520" y="42088"/>
                  </a:cubicBezTo>
                  <a:cubicBezTo>
                    <a:pt x="2134136" y="77759"/>
                    <a:pt x="2274818" y="158432"/>
                    <a:pt x="2402721" y="303594"/>
                  </a:cubicBezTo>
                  <a:cubicBezTo>
                    <a:pt x="2536515" y="455435"/>
                    <a:pt x="2646258" y="666231"/>
                    <a:pt x="2762423" y="889436"/>
                  </a:cubicBezTo>
                  <a:cubicBezTo>
                    <a:pt x="2783822" y="930610"/>
                    <a:pt x="2805992" y="973158"/>
                    <a:pt x="2828518" y="1015773"/>
                  </a:cubicBezTo>
                  <a:cubicBezTo>
                    <a:pt x="3030101" y="1397216"/>
                    <a:pt x="3157590" y="1671880"/>
                    <a:pt x="3094962" y="2001284"/>
                  </a:cubicBezTo>
                  <a:cubicBezTo>
                    <a:pt x="2999536" y="2503193"/>
                    <a:pt x="2719052" y="2818175"/>
                    <a:pt x="2157067" y="3054444"/>
                  </a:cubicBezTo>
                  <a:cubicBezTo>
                    <a:pt x="2083511" y="3085361"/>
                    <a:pt x="2016053" y="3116427"/>
                    <a:pt x="1950853" y="3146478"/>
                  </a:cubicBezTo>
                  <a:cubicBezTo>
                    <a:pt x="1680527" y="3271008"/>
                    <a:pt x="1541221" y="3329055"/>
                    <a:pt x="1329246" y="3288753"/>
                  </a:cubicBezTo>
                  <a:cubicBezTo>
                    <a:pt x="1118766" y="3248736"/>
                    <a:pt x="920572" y="3158068"/>
                    <a:pt x="740145" y="3019378"/>
                  </a:cubicBezTo>
                  <a:cubicBezTo>
                    <a:pt x="563651" y="2883673"/>
                    <a:pt x="411737" y="2708752"/>
                    <a:pt x="288773" y="2499557"/>
                  </a:cubicBezTo>
                  <a:cubicBezTo>
                    <a:pt x="167863" y="2293930"/>
                    <a:pt x="80312" y="2060356"/>
                    <a:pt x="35659" y="1823964"/>
                  </a:cubicBezTo>
                  <a:cubicBezTo>
                    <a:pt x="-10360" y="1581177"/>
                    <a:pt x="-11829" y="1343178"/>
                    <a:pt x="31208" y="1116817"/>
                  </a:cubicBezTo>
                  <a:cubicBezTo>
                    <a:pt x="71795" y="903345"/>
                    <a:pt x="151102" y="714850"/>
                    <a:pt x="266830" y="556451"/>
                  </a:cubicBezTo>
                  <a:cubicBezTo>
                    <a:pt x="375349" y="408016"/>
                    <a:pt x="515707" y="286208"/>
                    <a:pt x="683944" y="194390"/>
                  </a:cubicBezTo>
                  <a:cubicBezTo>
                    <a:pt x="898912" y="77121"/>
                    <a:pt x="1154672" y="12021"/>
                    <a:pt x="1431069" y="151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9DFB2FC3-C3AA-44DA-A135-10AFA65B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5604" y="443150"/>
              <a:ext cx="2805016" cy="304934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DC9006AC-14D0-4A9C-BE11-F61AB5B8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93466" y="623454"/>
              <a:ext cx="2567901" cy="2687367"/>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Title 2">
            <a:extLst>
              <a:ext uri="{FF2B5EF4-FFF2-40B4-BE49-F238E27FC236}">
                <a16:creationId xmlns:a16="http://schemas.microsoft.com/office/drawing/2014/main" id="{860BC383-06AD-4DED-A3B1-9732B506E7C8}"/>
              </a:ext>
            </a:extLst>
          </p:cNvPr>
          <p:cNvSpPr>
            <a:spLocks noGrp="1"/>
          </p:cNvSpPr>
          <p:nvPr>
            <p:ph type="title"/>
          </p:nvPr>
        </p:nvSpPr>
        <p:spPr>
          <a:xfrm>
            <a:off x="333997" y="1320180"/>
            <a:ext cx="2854376" cy="1933727"/>
          </a:xfrm>
        </p:spPr>
        <p:txBody>
          <a:bodyPr vert="horz" lIns="109728" tIns="109728" rIns="109728" bIns="91440" rtlCol="0" anchor="b">
            <a:normAutofit fontScale="90000"/>
          </a:bodyPr>
          <a:lstStyle/>
          <a:p>
            <a:pPr>
              <a:lnSpc>
                <a:spcPct val="130000"/>
              </a:lnSpc>
            </a:pPr>
            <a:r>
              <a:rPr lang="en-US" sz="2200" dirty="0"/>
              <a:t>Setting up SNS notification and subscription</a:t>
            </a:r>
            <a:br>
              <a:rPr lang="en-US" sz="3200" dirty="0"/>
            </a:br>
            <a:endParaRPr lang="en-US" sz="3200" dirty="0"/>
          </a:p>
        </p:txBody>
      </p:sp>
      <p:grpSp>
        <p:nvGrpSpPr>
          <p:cNvPr id="18" name="Group 17">
            <a:extLst>
              <a:ext uri="{FF2B5EF4-FFF2-40B4-BE49-F238E27FC236}">
                <a16:creationId xmlns:a16="http://schemas.microsoft.com/office/drawing/2014/main" id="{97EE97F1-3EFC-4812-BCD8-BAFDC3EE46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1772" y="0"/>
            <a:ext cx="3580076" cy="3029264"/>
            <a:chOff x="8611772" y="0"/>
            <a:chExt cx="3580076" cy="3029264"/>
          </a:xfrm>
        </p:grpSpPr>
        <p:sp>
          <p:nvSpPr>
            <p:cNvPr id="19" name="Freeform: Shape 18">
              <a:extLst>
                <a:ext uri="{FF2B5EF4-FFF2-40B4-BE49-F238E27FC236}">
                  <a16:creationId xmlns:a16="http://schemas.microsoft.com/office/drawing/2014/main" id="{CB02D12A-0B1A-459E-8D70-2772831B9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DD3DED5B-9FB2-439B-A341-F0AF0B9F3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5548DE56-0D2D-41D3-8B56-C6B37908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23" name="Group 22">
            <a:extLst>
              <a:ext uri="{FF2B5EF4-FFF2-40B4-BE49-F238E27FC236}">
                <a16:creationId xmlns:a16="http://schemas.microsoft.com/office/drawing/2014/main" id="{266F884D-C8C7-413B-842D-2DEA05D32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0493" y="3105611"/>
            <a:ext cx="6141507" cy="3752390"/>
            <a:chOff x="6050493" y="3105611"/>
            <a:chExt cx="6141507" cy="3752390"/>
          </a:xfrm>
        </p:grpSpPr>
        <p:sp>
          <p:nvSpPr>
            <p:cNvPr id="24" name="Freeform: Shape 23">
              <a:extLst>
                <a:ext uri="{FF2B5EF4-FFF2-40B4-BE49-F238E27FC236}">
                  <a16:creationId xmlns:a16="http://schemas.microsoft.com/office/drawing/2014/main" id="{10E28F44-72C3-41C0-9CB9-551957412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7D646D3E-3C36-4B70-95F2-A1904224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D86D0CCB-AA1C-4777-977E-4DA1C256B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4" name="Text Placeholder 3">
            <a:extLst>
              <a:ext uri="{FF2B5EF4-FFF2-40B4-BE49-F238E27FC236}">
                <a16:creationId xmlns:a16="http://schemas.microsoft.com/office/drawing/2014/main" id="{F0D7572F-23F7-42E0-860E-4CC1489CFEF1}"/>
              </a:ext>
            </a:extLst>
          </p:cNvPr>
          <p:cNvSpPr>
            <a:spLocks noGrp="1"/>
          </p:cNvSpPr>
          <p:nvPr>
            <p:ph type="body" sz="half" idx="2"/>
          </p:nvPr>
        </p:nvSpPr>
        <p:spPr>
          <a:xfrm>
            <a:off x="299762" y="2749123"/>
            <a:ext cx="3226827" cy="2149502"/>
          </a:xfrm>
        </p:spPr>
        <p:txBody>
          <a:bodyPr vert="horz" lIns="109728" tIns="109728" rIns="109728" bIns="91440" rtlCol="0">
            <a:normAutofit/>
          </a:bodyPr>
          <a:lstStyle/>
          <a:p>
            <a:pPr>
              <a:spcBef>
                <a:spcPts val="930"/>
              </a:spcBef>
            </a:pPr>
            <a:r>
              <a:rPr lang="en-US" dirty="0"/>
              <a:t>This screenshot shows the browser window with the “Subscription confirmed!” message (not the email!).</a:t>
            </a:r>
          </a:p>
        </p:txBody>
      </p:sp>
      <p:pic>
        <p:nvPicPr>
          <p:cNvPr id="5" name="Picture 4">
            <a:extLst>
              <a:ext uri="{FF2B5EF4-FFF2-40B4-BE49-F238E27FC236}">
                <a16:creationId xmlns:a16="http://schemas.microsoft.com/office/drawing/2014/main" id="{60342F88-09EB-48C9-9FE9-DEA491F28423}"/>
              </a:ext>
            </a:extLst>
          </p:cNvPr>
          <p:cNvPicPr>
            <a:picLocks noChangeAspect="1"/>
          </p:cNvPicPr>
          <p:nvPr/>
        </p:nvPicPr>
        <p:blipFill>
          <a:blip r:embed="rId2"/>
          <a:stretch>
            <a:fillRect/>
          </a:stretch>
        </p:blipFill>
        <p:spPr>
          <a:xfrm>
            <a:off x="3445556" y="753200"/>
            <a:ext cx="8859119" cy="5001414"/>
          </a:xfrm>
          <a:prstGeom prst="rect">
            <a:avLst/>
          </a:prstGeom>
        </p:spPr>
      </p:pic>
      <p:cxnSp>
        <p:nvCxnSpPr>
          <p:cNvPr id="22" name="Straight Arrow Connector 21">
            <a:extLst>
              <a:ext uri="{FF2B5EF4-FFF2-40B4-BE49-F238E27FC236}">
                <a16:creationId xmlns:a16="http://schemas.microsoft.com/office/drawing/2014/main" id="{D643F27E-2E25-4E52-B779-916EC7CD4E5A}"/>
              </a:ext>
            </a:extLst>
          </p:cNvPr>
          <p:cNvCxnSpPr>
            <a:cxnSpLocks/>
          </p:cNvCxnSpPr>
          <p:nvPr/>
        </p:nvCxnSpPr>
        <p:spPr>
          <a:xfrm flipH="1">
            <a:off x="7063409" y="2239617"/>
            <a:ext cx="622021" cy="0"/>
          </a:xfrm>
          <a:prstGeom prst="straightConnector1">
            <a:avLst/>
          </a:prstGeom>
          <a:noFill/>
          <a:ln w="76200" cap="flat" cmpd="sng" algn="ctr">
            <a:solidFill>
              <a:srgbClr val="F79646"/>
            </a:solidFill>
            <a:prstDash val="solid"/>
            <a:tailEnd type="triangle"/>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4014402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3" name="Group 12">
            <a:extLst>
              <a:ext uri="{FF2B5EF4-FFF2-40B4-BE49-F238E27FC236}">
                <a16:creationId xmlns:a16="http://schemas.microsoft.com/office/drawing/2014/main" id="{BEB537CF-9F5E-463A-AD3C-13736406C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499" y="319598"/>
            <a:ext cx="3110997" cy="3301428"/>
            <a:chOff x="5443499" y="319598"/>
            <a:chExt cx="3110997" cy="3301428"/>
          </a:xfrm>
        </p:grpSpPr>
        <p:sp>
          <p:nvSpPr>
            <p:cNvPr id="14" name="Freeform: Shape 13">
              <a:extLst>
                <a:ext uri="{FF2B5EF4-FFF2-40B4-BE49-F238E27FC236}">
                  <a16:creationId xmlns:a16="http://schemas.microsoft.com/office/drawing/2014/main" id="{6F703EF8-1E43-4439-8CB5-179C7C75A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499" y="319598"/>
              <a:ext cx="3110997" cy="3301428"/>
            </a:xfrm>
            <a:custGeom>
              <a:avLst/>
              <a:gdLst>
                <a:gd name="connsiteX0" fmla="*/ 1431069 w 3110997"/>
                <a:gd name="connsiteY0" fmla="*/ 1514 h 3301428"/>
                <a:gd name="connsiteX1" fmla="*/ 1946520 w 3110997"/>
                <a:gd name="connsiteY1" fmla="*/ 42088 h 3301428"/>
                <a:gd name="connsiteX2" fmla="*/ 2402721 w 3110997"/>
                <a:gd name="connsiteY2" fmla="*/ 303594 h 3301428"/>
                <a:gd name="connsiteX3" fmla="*/ 2762423 w 3110997"/>
                <a:gd name="connsiteY3" fmla="*/ 889436 h 3301428"/>
                <a:gd name="connsiteX4" fmla="*/ 2828518 w 3110997"/>
                <a:gd name="connsiteY4" fmla="*/ 1015773 h 3301428"/>
                <a:gd name="connsiteX5" fmla="*/ 3094962 w 3110997"/>
                <a:gd name="connsiteY5" fmla="*/ 2001284 h 3301428"/>
                <a:gd name="connsiteX6" fmla="*/ 2157067 w 3110997"/>
                <a:gd name="connsiteY6" fmla="*/ 3054444 h 3301428"/>
                <a:gd name="connsiteX7" fmla="*/ 1950853 w 3110997"/>
                <a:gd name="connsiteY7" fmla="*/ 3146478 h 3301428"/>
                <a:gd name="connsiteX8" fmla="*/ 1329246 w 3110997"/>
                <a:gd name="connsiteY8" fmla="*/ 3288753 h 3301428"/>
                <a:gd name="connsiteX9" fmla="*/ 740145 w 3110997"/>
                <a:gd name="connsiteY9" fmla="*/ 3019378 h 3301428"/>
                <a:gd name="connsiteX10" fmla="*/ 288773 w 3110997"/>
                <a:gd name="connsiteY10" fmla="*/ 2499557 h 3301428"/>
                <a:gd name="connsiteX11" fmla="*/ 35659 w 3110997"/>
                <a:gd name="connsiteY11" fmla="*/ 1823964 h 3301428"/>
                <a:gd name="connsiteX12" fmla="*/ 31208 w 3110997"/>
                <a:gd name="connsiteY12" fmla="*/ 1116817 h 3301428"/>
                <a:gd name="connsiteX13" fmla="*/ 266830 w 3110997"/>
                <a:gd name="connsiteY13" fmla="*/ 556451 h 3301428"/>
                <a:gd name="connsiteX14" fmla="*/ 683944 w 3110997"/>
                <a:gd name="connsiteY14" fmla="*/ 194390 h 3301428"/>
                <a:gd name="connsiteX15" fmla="*/ 1431069 w 3110997"/>
                <a:gd name="connsiteY15" fmla="*/ 1514 h 3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997" h="3301428">
                  <a:moveTo>
                    <a:pt x="1431069" y="1514"/>
                  </a:moveTo>
                  <a:cubicBezTo>
                    <a:pt x="1596908" y="-4789"/>
                    <a:pt x="1770176" y="8561"/>
                    <a:pt x="1946520" y="42088"/>
                  </a:cubicBezTo>
                  <a:cubicBezTo>
                    <a:pt x="2134136" y="77759"/>
                    <a:pt x="2274818" y="158432"/>
                    <a:pt x="2402721" y="303594"/>
                  </a:cubicBezTo>
                  <a:cubicBezTo>
                    <a:pt x="2536515" y="455435"/>
                    <a:pt x="2646258" y="666231"/>
                    <a:pt x="2762423" y="889436"/>
                  </a:cubicBezTo>
                  <a:cubicBezTo>
                    <a:pt x="2783822" y="930610"/>
                    <a:pt x="2805992" y="973158"/>
                    <a:pt x="2828518" y="1015773"/>
                  </a:cubicBezTo>
                  <a:cubicBezTo>
                    <a:pt x="3030101" y="1397216"/>
                    <a:pt x="3157590" y="1671880"/>
                    <a:pt x="3094962" y="2001284"/>
                  </a:cubicBezTo>
                  <a:cubicBezTo>
                    <a:pt x="2999536" y="2503193"/>
                    <a:pt x="2719052" y="2818175"/>
                    <a:pt x="2157067" y="3054444"/>
                  </a:cubicBezTo>
                  <a:cubicBezTo>
                    <a:pt x="2083511" y="3085361"/>
                    <a:pt x="2016053" y="3116427"/>
                    <a:pt x="1950853" y="3146478"/>
                  </a:cubicBezTo>
                  <a:cubicBezTo>
                    <a:pt x="1680527" y="3271008"/>
                    <a:pt x="1541221" y="3329055"/>
                    <a:pt x="1329246" y="3288753"/>
                  </a:cubicBezTo>
                  <a:cubicBezTo>
                    <a:pt x="1118766" y="3248736"/>
                    <a:pt x="920572" y="3158068"/>
                    <a:pt x="740145" y="3019378"/>
                  </a:cubicBezTo>
                  <a:cubicBezTo>
                    <a:pt x="563651" y="2883673"/>
                    <a:pt x="411737" y="2708752"/>
                    <a:pt x="288773" y="2499557"/>
                  </a:cubicBezTo>
                  <a:cubicBezTo>
                    <a:pt x="167863" y="2293930"/>
                    <a:pt x="80312" y="2060356"/>
                    <a:pt x="35659" y="1823964"/>
                  </a:cubicBezTo>
                  <a:cubicBezTo>
                    <a:pt x="-10360" y="1581177"/>
                    <a:pt x="-11829" y="1343178"/>
                    <a:pt x="31208" y="1116817"/>
                  </a:cubicBezTo>
                  <a:cubicBezTo>
                    <a:pt x="71795" y="903345"/>
                    <a:pt x="151102" y="714850"/>
                    <a:pt x="266830" y="556451"/>
                  </a:cubicBezTo>
                  <a:cubicBezTo>
                    <a:pt x="375349" y="408016"/>
                    <a:pt x="515707" y="286208"/>
                    <a:pt x="683944" y="194390"/>
                  </a:cubicBezTo>
                  <a:cubicBezTo>
                    <a:pt x="898912" y="77121"/>
                    <a:pt x="1154672" y="12021"/>
                    <a:pt x="1431069" y="151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9DFB2FC3-C3AA-44DA-A135-10AFA65B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5604" y="443150"/>
              <a:ext cx="2805016" cy="304934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DC9006AC-14D0-4A9C-BE11-F61AB5B8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93466" y="623454"/>
              <a:ext cx="2567901" cy="2687367"/>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Title 2">
            <a:extLst>
              <a:ext uri="{FF2B5EF4-FFF2-40B4-BE49-F238E27FC236}">
                <a16:creationId xmlns:a16="http://schemas.microsoft.com/office/drawing/2014/main" id="{16E7E566-AD63-4229-8F20-5B60BAD58CFC}"/>
              </a:ext>
            </a:extLst>
          </p:cNvPr>
          <p:cNvSpPr>
            <a:spLocks noGrp="1"/>
          </p:cNvSpPr>
          <p:nvPr>
            <p:ph type="title"/>
          </p:nvPr>
        </p:nvSpPr>
        <p:spPr>
          <a:xfrm>
            <a:off x="353738" y="650427"/>
            <a:ext cx="2425148" cy="1741544"/>
          </a:xfrm>
        </p:spPr>
        <p:txBody>
          <a:bodyPr vert="horz" lIns="109728" tIns="109728" rIns="109728" bIns="91440" rtlCol="0" anchor="b">
            <a:noAutofit/>
          </a:bodyPr>
          <a:lstStyle/>
          <a:p>
            <a:pPr>
              <a:lnSpc>
                <a:spcPct val="130000"/>
              </a:lnSpc>
            </a:pPr>
            <a:r>
              <a:rPr lang="en-US" sz="2000" dirty="0"/>
              <a:t>Setting up a CloudWatch alarm</a:t>
            </a:r>
          </a:p>
        </p:txBody>
      </p:sp>
      <p:grpSp>
        <p:nvGrpSpPr>
          <p:cNvPr id="18" name="Group 17">
            <a:extLst>
              <a:ext uri="{FF2B5EF4-FFF2-40B4-BE49-F238E27FC236}">
                <a16:creationId xmlns:a16="http://schemas.microsoft.com/office/drawing/2014/main" id="{97EE97F1-3EFC-4812-BCD8-BAFDC3EE46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1772" y="0"/>
            <a:ext cx="3580076" cy="3029264"/>
            <a:chOff x="8611772" y="0"/>
            <a:chExt cx="3580076" cy="3029264"/>
          </a:xfrm>
        </p:grpSpPr>
        <p:sp>
          <p:nvSpPr>
            <p:cNvPr id="19" name="Freeform: Shape 18">
              <a:extLst>
                <a:ext uri="{FF2B5EF4-FFF2-40B4-BE49-F238E27FC236}">
                  <a16:creationId xmlns:a16="http://schemas.microsoft.com/office/drawing/2014/main" id="{CB02D12A-0B1A-459E-8D70-2772831B9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DD3DED5B-9FB2-439B-A341-F0AF0B9F3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5548DE56-0D2D-41D3-8B56-C6B37908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23" name="Group 22">
            <a:extLst>
              <a:ext uri="{FF2B5EF4-FFF2-40B4-BE49-F238E27FC236}">
                <a16:creationId xmlns:a16="http://schemas.microsoft.com/office/drawing/2014/main" id="{266F884D-C8C7-413B-842D-2DEA05D32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0493" y="3105611"/>
            <a:ext cx="6141507" cy="3752390"/>
            <a:chOff x="6050493" y="3105611"/>
            <a:chExt cx="6141507" cy="3752390"/>
          </a:xfrm>
        </p:grpSpPr>
        <p:sp>
          <p:nvSpPr>
            <p:cNvPr id="24" name="Freeform: Shape 23">
              <a:extLst>
                <a:ext uri="{FF2B5EF4-FFF2-40B4-BE49-F238E27FC236}">
                  <a16:creationId xmlns:a16="http://schemas.microsoft.com/office/drawing/2014/main" id="{10E28F44-72C3-41C0-9CB9-551957412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7D646D3E-3C36-4B70-95F2-A1904224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D86D0CCB-AA1C-4777-977E-4DA1C256B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4" name="Text Placeholder 3">
            <a:extLst>
              <a:ext uri="{FF2B5EF4-FFF2-40B4-BE49-F238E27FC236}">
                <a16:creationId xmlns:a16="http://schemas.microsoft.com/office/drawing/2014/main" id="{1A14617A-7B60-4366-9035-1BF9A87F5CA3}"/>
              </a:ext>
            </a:extLst>
          </p:cNvPr>
          <p:cNvSpPr>
            <a:spLocks noGrp="1"/>
          </p:cNvSpPr>
          <p:nvPr>
            <p:ph type="body" sz="half" idx="2"/>
          </p:nvPr>
        </p:nvSpPr>
        <p:spPr>
          <a:xfrm>
            <a:off x="353738" y="2416257"/>
            <a:ext cx="2535060" cy="2290617"/>
          </a:xfrm>
        </p:spPr>
        <p:txBody>
          <a:bodyPr vert="horz" lIns="109728" tIns="109728" rIns="109728" bIns="91440" rtlCol="0">
            <a:normAutofit/>
          </a:bodyPr>
          <a:lstStyle/>
          <a:p>
            <a:pPr>
              <a:spcBef>
                <a:spcPts val="930"/>
              </a:spcBef>
            </a:pPr>
            <a:r>
              <a:rPr lang="en-US" dirty="0"/>
              <a:t>This screenshot shows the EC2 dashboard with several CloudWatch metrics.</a:t>
            </a:r>
          </a:p>
        </p:txBody>
      </p:sp>
      <p:pic>
        <p:nvPicPr>
          <p:cNvPr id="5" name="Picture 4">
            <a:extLst>
              <a:ext uri="{FF2B5EF4-FFF2-40B4-BE49-F238E27FC236}">
                <a16:creationId xmlns:a16="http://schemas.microsoft.com/office/drawing/2014/main" id="{4C8E240A-6315-47C3-8FCD-64711ADC63F8}"/>
              </a:ext>
            </a:extLst>
          </p:cNvPr>
          <p:cNvPicPr>
            <a:picLocks noChangeAspect="1"/>
          </p:cNvPicPr>
          <p:nvPr/>
        </p:nvPicPr>
        <p:blipFill>
          <a:blip r:embed="rId2"/>
          <a:stretch>
            <a:fillRect/>
          </a:stretch>
        </p:blipFill>
        <p:spPr>
          <a:xfrm>
            <a:off x="3075997" y="790453"/>
            <a:ext cx="8886928" cy="513675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B200ED9D-2688-44F6-A63A-5206FFEB01D1}"/>
              </a:ext>
            </a:extLst>
          </p:cNvPr>
          <p:cNvSpPr/>
          <p:nvPr/>
        </p:nvSpPr>
        <p:spPr>
          <a:xfrm>
            <a:off x="4784035" y="4240422"/>
            <a:ext cx="6811617" cy="1428078"/>
          </a:xfrm>
          <a:prstGeom prst="rect">
            <a:avLst/>
          </a:prstGeom>
          <a:noFill/>
          <a:ln w="38100">
            <a:solidFill>
              <a:srgbClr val="F796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5720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Title 4">
            <a:extLst>
              <a:ext uri="{FF2B5EF4-FFF2-40B4-BE49-F238E27FC236}">
                <a16:creationId xmlns:a16="http://schemas.microsoft.com/office/drawing/2014/main" id="{F4975A46-0278-48F0-8D50-341335326D3E}"/>
              </a:ext>
            </a:extLst>
          </p:cNvPr>
          <p:cNvSpPr>
            <a:spLocks noGrp="1"/>
          </p:cNvSpPr>
          <p:nvPr>
            <p:ph type="ctrTitle"/>
          </p:nvPr>
        </p:nvSpPr>
        <p:spPr>
          <a:xfrm>
            <a:off x="6090045" y="2796208"/>
            <a:ext cx="5624118" cy="1834529"/>
          </a:xfrm>
        </p:spPr>
        <p:txBody>
          <a:bodyPr anchor="b">
            <a:normAutofit/>
          </a:bodyPr>
          <a:lstStyle/>
          <a:p>
            <a:r>
              <a:rPr lang="en-US" sz="4400" dirty="0"/>
              <a:t>What skills were learned?</a:t>
            </a:r>
          </a:p>
        </p:txBody>
      </p:sp>
      <p:sp>
        <p:nvSpPr>
          <p:cNvPr id="6" name="Subtitle 5">
            <a:extLst>
              <a:ext uri="{FF2B5EF4-FFF2-40B4-BE49-F238E27FC236}">
                <a16:creationId xmlns:a16="http://schemas.microsoft.com/office/drawing/2014/main" id="{51B96EE4-B816-40B3-80FF-D6CA2C84AF13}"/>
              </a:ext>
            </a:extLst>
          </p:cNvPr>
          <p:cNvSpPr>
            <a:spLocks noGrp="1"/>
          </p:cNvSpPr>
          <p:nvPr>
            <p:ph type="subTitle" idx="1"/>
          </p:nvPr>
        </p:nvSpPr>
        <p:spPr>
          <a:xfrm>
            <a:off x="6096369" y="4630737"/>
            <a:ext cx="5617794" cy="1982097"/>
          </a:xfrm>
        </p:spPr>
        <p:txBody>
          <a:bodyPr anchor="t">
            <a:normAutofit fontScale="70000" lnSpcReduction="20000"/>
          </a:bodyPr>
          <a:lstStyle/>
          <a:p>
            <a:pPr marL="342900" indent="-342900">
              <a:buFont typeface="Arial" panose="020B0604020202020204" pitchFamily="34" charset="0"/>
              <a:buChar char="•"/>
            </a:pPr>
            <a:r>
              <a:rPr lang="en-US" dirty="0"/>
              <a:t>Sending SNS notifications and subscription to e-mail.</a:t>
            </a:r>
          </a:p>
          <a:p>
            <a:pPr marL="342900" indent="-342900">
              <a:buFont typeface="Arial" panose="020B0604020202020204" pitchFamily="34" charset="0"/>
              <a:buChar char="•"/>
            </a:pPr>
            <a:r>
              <a:rPr lang="en-US" dirty="0"/>
              <a:t>Create and configure a CloudWatch alarm.</a:t>
            </a:r>
          </a:p>
          <a:p>
            <a:pPr marL="342900" indent="-342900">
              <a:buFont typeface="Arial" panose="020B0604020202020204" pitchFamily="34" charset="0"/>
              <a:buChar char="•"/>
            </a:pPr>
            <a:r>
              <a:rPr lang="en-US" dirty="0"/>
              <a:t>Deleting/terminating cloud resources.</a:t>
            </a:r>
          </a:p>
        </p:txBody>
      </p:sp>
      <p:sp>
        <p:nvSpPr>
          <p:cNvPr id="25" name="Freeform: Shape 24">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descr="Three neatly stacked books">
            <a:extLst>
              <a:ext uri="{FF2B5EF4-FFF2-40B4-BE49-F238E27FC236}">
                <a16:creationId xmlns:a16="http://schemas.microsoft.com/office/drawing/2014/main" id="{C90AA144-7DA6-4839-BE97-300C62703DC6}"/>
              </a:ext>
            </a:extLst>
          </p:cNvPr>
          <p:cNvPicPr>
            <a:picLocks noChangeAspect="1"/>
          </p:cNvPicPr>
          <p:nvPr/>
        </p:nvPicPr>
        <p:blipFill rotWithShape="1">
          <a:blip r:embed="rId2"/>
          <a:srcRect l="45429" r="5583" b="-1"/>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29" name="Freeform: Shape 28">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871778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itle 3">
            <a:extLst>
              <a:ext uri="{FF2B5EF4-FFF2-40B4-BE49-F238E27FC236}">
                <a16:creationId xmlns:a16="http://schemas.microsoft.com/office/drawing/2014/main" id="{475089E7-4FE0-41AB-8F97-433E345433A5}"/>
              </a:ext>
            </a:extLst>
          </p:cNvPr>
          <p:cNvSpPr>
            <a:spLocks noGrp="1"/>
          </p:cNvSpPr>
          <p:nvPr>
            <p:ph type="ctrTitle"/>
          </p:nvPr>
        </p:nvSpPr>
        <p:spPr>
          <a:xfrm>
            <a:off x="6090045" y="1346200"/>
            <a:ext cx="5624118" cy="1854200"/>
          </a:xfrm>
        </p:spPr>
        <p:txBody>
          <a:bodyPr anchor="b">
            <a:normAutofit/>
          </a:bodyPr>
          <a:lstStyle/>
          <a:p>
            <a:r>
              <a:rPr lang="en-US" sz="3600" dirty="0"/>
              <a:t>What was learned in the course?</a:t>
            </a:r>
          </a:p>
        </p:txBody>
      </p:sp>
      <p:sp>
        <p:nvSpPr>
          <p:cNvPr id="5" name="Subtitle 4">
            <a:extLst>
              <a:ext uri="{FF2B5EF4-FFF2-40B4-BE49-F238E27FC236}">
                <a16:creationId xmlns:a16="http://schemas.microsoft.com/office/drawing/2014/main" id="{C0523A72-DE05-4235-AD66-77D7C07EC25B}"/>
              </a:ext>
            </a:extLst>
          </p:cNvPr>
          <p:cNvSpPr>
            <a:spLocks noGrp="1"/>
          </p:cNvSpPr>
          <p:nvPr>
            <p:ph type="subTitle" idx="1"/>
          </p:nvPr>
        </p:nvSpPr>
        <p:spPr>
          <a:xfrm>
            <a:off x="6096369" y="3208121"/>
            <a:ext cx="5617794" cy="1602030"/>
          </a:xfrm>
        </p:spPr>
        <p:txBody>
          <a:bodyPr anchor="t">
            <a:normAutofit fontScale="92500" lnSpcReduction="20000"/>
          </a:bodyPr>
          <a:lstStyle/>
          <a:p>
            <a:r>
              <a:rPr lang="en-US" sz="1400" i="1" dirty="0"/>
              <a:t>Cloud computing is a new experience for those who have not seen or tried it. It is a challenge to solve how a cloud service works. Its functions vary in many types of fields, from a Virtual Machine Instance to cloud monitoring. I hope to utilize this unique knowledge in the future.</a:t>
            </a:r>
          </a:p>
        </p:txBody>
      </p:sp>
      <p:sp>
        <p:nvSpPr>
          <p:cNvPr id="29" name="Freeform: Shape 28">
            <a:extLst>
              <a:ext uri="{FF2B5EF4-FFF2-40B4-BE49-F238E27FC236}">
                <a16:creationId xmlns:a16="http://schemas.microsoft.com/office/drawing/2014/main" id="{E667A721-F18D-4002-9D70-BC20D791C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993913"/>
            <a:ext cx="5224848" cy="48842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A896E309-9008-4FCF-B20E-4D66A8893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866FB43D-65CC-47CA-8035-FF8F6B4D1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37" y="850790"/>
            <a:ext cx="5407926" cy="513654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Graphic 8" descr="Head with Gears">
            <a:extLst>
              <a:ext uri="{FF2B5EF4-FFF2-40B4-BE49-F238E27FC236}">
                <a16:creationId xmlns:a16="http://schemas.microsoft.com/office/drawing/2014/main" id="{91140BA7-F83D-4811-A97C-B3171E5FDF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5783" y="1890885"/>
            <a:ext cx="2919266" cy="2919266"/>
          </a:xfrm>
          <a:prstGeom prst="rect">
            <a:avLst/>
          </a:prstGeom>
        </p:spPr>
      </p:pic>
    </p:spTree>
    <p:extLst>
      <p:ext uri="{BB962C8B-B14F-4D97-AF65-F5344CB8AC3E}">
        <p14:creationId xmlns:p14="http://schemas.microsoft.com/office/powerpoint/2010/main" val="40645742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itle 3">
            <a:extLst>
              <a:ext uri="{FF2B5EF4-FFF2-40B4-BE49-F238E27FC236}">
                <a16:creationId xmlns:a16="http://schemas.microsoft.com/office/drawing/2014/main" id="{D6B588B7-6C73-43D6-BAA8-2115CA2B80C3}"/>
              </a:ext>
            </a:extLst>
          </p:cNvPr>
          <p:cNvSpPr>
            <a:spLocks noGrp="1"/>
          </p:cNvSpPr>
          <p:nvPr>
            <p:ph type="ctrTitle"/>
          </p:nvPr>
        </p:nvSpPr>
        <p:spPr>
          <a:xfrm>
            <a:off x="864498" y="1346268"/>
            <a:ext cx="5274860" cy="3066706"/>
          </a:xfrm>
        </p:spPr>
        <p:txBody>
          <a:bodyPr anchor="b">
            <a:normAutofit/>
          </a:bodyPr>
          <a:lstStyle/>
          <a:p>
            <a:pPr algn="ctr"/>
            <a:r>
              <a:rPr lang="en-US" sz="4400" dirty="0"/>
              <a:t>Thank you!</a:t>
            </a:r>
          </a:p>
        </p:txBody>
      </p:sp>
      <p:sp>
        <p:nvSpPr>
          <p:cNvPr id="5" name="Subtitle 4">
            <a:extLst>
              <a:ext uri="{FF2B5EF4-FFF2-40B4-BE49-F238E27FC236}">
                <a16:creationId xmlns:a16="http://schemas.microsoft.com/office/drawing/2014/main" id="{6D47B97F-7C6E-49E4-A6D2-267892BFF059}"/>
              </a:ext>
            </a:extLst>
          </p:cNvPr>
          <p:cNvSpPr>
            <a:spLocks noGrp="1"/>
          </p:cNvSpPr>
          <p:nvPr>
            <p:ph type="subTitle" idx="1"/>
          </p:nvPr>
        </p:nvSpPr>
        <p:spPr>
          <a:xfrm>
            <a:off x="1201212" y="4412974"/>
            <a:ext cx="4524024" cy="1576188"/>
          </a:xfrm>
        </p:spPr>
        <p:txBody>
          <a:bodyPr anchor="t">
            <a:normAutofit/>
          </a:bodyPr>
          <a:lstStyle/>
          <a:p>
            <a:pPr algn="ctr"/>
            <a:r>
              <a:rPr lang="en-US" sz="1800" i="1" dirty="0"/>
              <a:t>Feedback is welcome!</a:t>
            </a:r>
          </a:p>
        </p:txBody>
      </p:sp>
      <p:sp>
        <p:nvSpPr>
          <p:cNvPr id="32" name="Freeform: Shape 31">
            <a:extLst>
              <a:ext uri="{FF2B5EF4-FFF2-40B4-BE49-F238E27FC236}">
                <a16:creationId xmlns:a16="http://schemas.microsoft.com/office/drawing/2014/main" id="{C7D887A3-61AD-4674-BC53-8DFA8CF7B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479F0FB3-8461-462D-84A2-53106FBF4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6" name="Freeform: Shape 35">
            <a:extLst>
              <a:ext uri="{FF2B5EF4-FFF2-40B4-BE49-F238E27FC236}">
                <a16:creationId xmlns:a16="http://schemas.microsoft.com/office/drawing/2014/main" id="{11E3C311-4E8A-45D9-97BF-07F5FD346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6" name="Picture 25" descr="Programming data on computer monitor">
            <a:extLst>
              <a:ext uri="{FF2B5EF4-FFF2-40B4-BE49-F238E27FC236}">
                <a16:creationId xmlns:a16="http://schemas.microsoft.com/office/drawing/2014/main" id="{5108A582-101A-4314-B46C-1C50484CF3FC}"/>
              </a:ext>
            </a:extLst>
          </p:cNvPr>
          <p:cNvPicPr>
            <a:picLocks noChangeAspect="1"/>
          </p:cNvPicPr>
          <p:nvPr/>
        </p:nvPicPr>
        <p:blipFill>
          <a:blip r:embed="rId2">
            <a:extLst>
              <a:ext uri="{28A0092B-C50C-407E-A947-70E740481C1C}">
                <a14:useLocalDpi xmlns:a14="http://schemas.microsoft.com/office/drawing/2010/main" val="0"/>
              </a:ext>
            </a:extLst>
          </a:blip>
          <a:srcRect l="25684" r="25684"/>
          <a:stretch/>
        </p:blipFill>
        <p:spPr>
          <a:xfrm>
            <a:off x="7187979" y="10"/>
            <a:ext cx="5004021"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28714842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 name="Freeform: Shape 36">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Freeform: Shape 38">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7" name="Freeform: Shape 40">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8" name="Freeform: Shape 42">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9" name="Freeform: Shape 44">
            <a:extLst>
              <a:ext uri="{FF2B5EF4-FFF2-40B4-BE49-F238E27FC236}">
                <a16:creationId xmlns:a16="http://schemas.microsoft.com/office/drawing/2014/main" id="{AF50A80E-5DCB-4320-9947-73BF2D6F0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Freeform: Shape 46">
            <a:extLst>
              <a:ext uri="{FF2B5EF4-FFF2-40B4-BE49-F238E27FC236}">
                <a16:creationId xmlns:a16="http://schemas.microsoft.com/office/drawing/2014/main" id="{4E9C9717-43F9-44EA-9215-3F2D15B1C7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1" name="Freeform: Shape 48">
            <a:extLst>
              <a:ext uri="{FF2B5EF4-FFF2-40B4-BE49-F238E27FC236}">
                <a16:creationId xmlns:a16="http://schemas.microsoft.com/office/drawing/2014/main" id="{E66004D1-3DCE-405F-9046-6DE912409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2" name="Freeform: Shape 50">
            <a:extLst>
              <a:ext uri="{FF2B5EF4-FFF2-40B4-BE49-F238E27FC236}">
                <a16:creationId xmlns:a16="http://schemas.microsoft.com/office/drawing/2014/main" id="{D1319957-918B-4BBC-B357-957813808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73" name="Rectangle 52">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4" name="Freeform: Shape 54">
            <a:extLst>
              <a:ext uri="{FF2B5EF4-FFF2-40B4-BE49-F238E27FC236}">
                <a16:creationId xmlns:a16="http://schemas.microsoft.com/office/drawing/2014/main" id="{F624CBFB-D803-467F-960F-B6A30F821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B04491-AB3F-4081-82CB-319AE1E1F7DB}"/>
              </a:ext>
            </a:extLst>
          </p:cNvPr>
          <p:cNvSpPr>
            <a:spLocks noGrp="1"/>
          </p:cNvSpPr>
          <p:nvPr>
            <p:ph type="title"/>
          </p:nvPr>
        </p:nvSpPr>
        <p:spPr>
          <a:xfrm>
            <a:off x="1661668" y="1183786"/>
            <a:ext cx="8868354" cy="1476445"/>
          </a:xfrm>
        </p:spPr>
        <p:txBody>
          <a:bodyPr vert="horz" lIns="109728" tIns="109728" rIns="109728" bIns="91440" rtlCol="0" anchor="b">
            <a:normAutofit fontScale="90000"/>
          </a:bodyPr>
          <a:lstStyle/>
          <a:p>
            <a:pPr algn="ctr"/>
            <a:r>
              <a:rPr lang="en-US" sz="4400" dirty="0">
                <a:solidFill>
                  <a:schemeClr val="tx1">
                    <a:lumMod val="85000"/>
                    <a:lumOff val="15000"/>
                  </a:schemeClr>
                </a:solidFill>
              </a:rPr>
              <a:t>Introduction – What is Cloud Computing?</a:t>
            </a:r>
          </a:p>
        </p:txBody>
      </p:sp>
      <p:sp>
        <p:nvSpPr>
          <p:cNvPr id="75" name="Freeform: Shape 56">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reeform: Shape 58">
            <a:extLst>
              <a:ext uri="{FF2B5EF4-FFF2-40B4-BE49-F238E27FC236}">
                <a16:creationId xmlns:a16="http://schemas.microsoft.com/office/drawing/2014/main" id="{03C85561-90D2-4AFA-B2C5-F2D61D86C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9026B71D-5A6F-48FE-AC6A-D7AAA018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 name="Text Placeholder 2">
            <a:extLst>
              <a:ext uri="{FF2B5EF4-FFF2-40B4-BE49-F238E27FC236}">
                <a16:creationId xmlns:a16="http://schemas.microsoft.com/office/drawing/2014/main" id="{6C19FCFE-359F-42E7-90F8-2D2312B6B130}"/>
              </a:ext>
            </a:extLst>
          </p:cNvPr>
          <p:cNvSpPr>
            <a:spLocks noGrp="1"/>
          </p:cNvSpPr>
          <p:nvPr>
            <p:ph type="body" idx="1"/>
          </p:nvPr>
        </p:nvSpPr>
        <p:spPr>
          <a:xfrm>
            <a:off x="2619220" y="2915418"/>
            <a:ext cx="6953250" cy="2546700"/>
          </a:xfrm>
        </p:spPr>
        <p:txBody>
          <a:bodyPr vert="horz" lIns="109728" tIns="109728" rIns="109728" bIns="91440" rtlCol="0" anchor="t">
            <a:normAutofit fontScale="62500" lnSpcReduction="20000"/>
          </a:bodyPr>
          <a:lstStyle/>
          <a:p>
            <a:pPr algn="ctr">
              <a:spcBef>
                <a:spcPts val="930"/>
              </a:spcBef>
            </a:pPr>
            <a:r>
              <a:rPr lang="en-US" sz="2400" dirty="0">
                <a:solidFill>
                  <a:schemeClr val="tx1">
                    <a:lumMod val="85000"/>
                    <a:lumOff val="15000"/>
                  </a:schemeClr>
                </a:solidFill>
              </a:rPr>
              <a:t>Cloud computing is the supply of computer services such as servers, storage, databases, networking, software, analytics, and intelligence over the Internet (“the cloud”) in order to provide faster innovation, more flexible resources, and economies of scale. In </a:t>
            </a:r>
            <a:r>
              <a:rPr lang="en-US" sz="2400" b="1" dirty="0">
                <a:solidFill>
                  <a:schemeClr val="tx1">
                    <a:lumMod val="85000"/>
                    <a:lumOff val="15000"/>
                  </a:schemeClr>
                </a:solidFill>
              </a:rPr>
              <a:t>Module 1</a:t>
            </a:r>
            <a:r>
              <a:rPr lang="en-US" sz="2400" dirty="0">
                <a:solidFill>
                  <a:schemeClr val="tx1">
                    <a:lumMod val="85000"/>
                    <a:lumOff val="15000"/>
                  </a:schemeClr>
                </a:solidFill>
              </a:rPr>
              <a:t>, we were introduced to AWS (Amazon Web Services). It is the world's most complete and widely used cloud platform, providing over 200 fully featured services from data centers around the world.</a:t>
            </a:r>
          </a:p>
        </p:txBody>
      </p:sp>
    </p:spTree>
    <p:extLst>
      <p:ext uri="{BB962C8B-B14F-4D97-AF65-F5344CB8AC3E}">
        <p14:creationId xmlns:p14="http://schemas.microsoft.com/office/powerpoint/2010/main" val="92018005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AC06-703E-4DF1-868D-1CF74D7A2B66}"/>
              </a:ext>
            </a:extLst>
          </p:cNvPr>
          <p:cNvSpPr>
            <a:spLocks noGrp="1"/>
          </p:cNvSpPr>
          <p:nvPr>
            <p:ph type="title"/>
          </p:nvPr>
        </p:nvSpPr>
        <p:spPr>
          <a:xfrm>
            <a:off x="4521774" y="3008244"/>
            <a:ext cx="6665976" cy="1404730"/>
          </a:xfrm>
        </p:spPr>
        <p:txBody>
          <a:bodyPr/>
          <a:lstStyle/>
          <a:p>
            <a:r>
              <a:rPr lang="en-US" sz="3600" dirty="0"/>
              <a:t>Module 2: Virtual Machine (VM) Instances</a:t>
            </a:r>
          </a:p>
        </p:txBody>
      </p:sp>
      <p:sp>
        <p:nvSpPr>
          <p:cNvPr id="3" name="Text Placeholder 2">
            <a:extLst>
              <a:ext uri="{FF2B5EF4-FFF2-40B4-BE49-F238E27FC236}">
                <a16:creationId xmlns:a16="http://schemas.microsoft.com/office/drawing/2014/main" id="{080EA32B-A58C-40DB-8BF1-156C1A0B5AAB}"/>
              </a:ext>
            </a:extLst>
          </p:cNvPr>
          <p:cNvSpPr>
            <a:spLocks noGrp="1"/>
          </p:cNvSpPr>
          <p:nvPr>
            <p:ph type="body" idx="1"/>
          </p:nvPr>
        </p:nvSpPr>
        <p:spPr>
          <a:xfrm>
            <a:off x="4654294" y="4525219"/>
            <a:ext cx="6665975" cy="2100867"/>
          </a:xfrm>
        </p:spPr>
        <p:txBody>
          <a:bodyPr>
            <a:noAutofit/>
          </a:bodyPr>
          <a:lstStyle/>
          <a:p>
            <a:r>
              <a:rPr lang="en-US" sz="1400" dirty="0"/>
              <a:t>This module has introduced us to Amazon's Elastic Computing Cloud (EC2) service, which delivers safe and scalable computing capacity in the cloud. The following are the duties that had to be completed:</a:t>
            </a:r>
          </a:p>
          <a:p>
            <a:pPr marL="342900" indent="-342900">
              <a:buFont typeface="Arial" panose="020B0604020202020204" pitchFamily="34" charset="0"/>
              <a:buChar char="•"/>
            </a:pPr>
            <a:r>
              <a:rPr lang="en-US" sz="1400" dirty="0"/>
              <a:t>Launching an EC2 instance.</a:t>
            </a:r>
          </a:p>
          <a:p>
            <a:pPr marL="342900" indent="-342900">
              <a:buFont typeface="Arial" panose="020B0604020202020204" pitchFamily="34" charset="0"/>
              <a:buChar char="•"/>
            </a:pPr>
            <a:r>
              <a:rPr lang="en-US" sz="1400" dirty="0"/>
              <a:t>Adding a connection to the instance.</a:t>
            </a:r>
          </a:p>
          <a:p>
            <a:pPr marL="342900" indent="-342900">
              <a:buFont typeface="Arial" panose="020B0604020202020204" pitchFamily="34" charset="0"/>
              <a:buChar char="•"/>
            </a:pPr>
            <a:r>
              <a:rPr lang="en-US" sz="1400" dirty="0"/>
              <a:t>How the instance can be terminated.</a:t>
            </a:r>
          </a:p>
        </p:txBody>
      </p:sp>
    </p:spTree>
    <p:extLst>
      <p:ext uri="{BB962C8B-B14F-4D97-AF65-F5344CB8AC3E}">
        <p14:creationId xmlns:p14="http://schemas.microsoft.com/office/powerpoint/2010/main" val="4032811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9" name="Straight Connector 10">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12">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1" name="Group 14">
            <a:extLst>
              <a:ext uri="{FF2B5EF4-FFF2-40B4-BE49-F238E27FC236}">
                <a16:creationId xmlns:a16="http://schemas.microsoft.com/office/drawing/2014/main" id="{BEB537CF-9F5E-463A-AD3C-13736406C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499" y="319598"/>
            <a:ext cx="3110997" cy="3301428"/>
            <a:chOff x="5443499" y="319598"/>
            <a:chExt cx="3110997" cy="3301428"/>
          </a:xfrm>
        </p:grpSpPr>
        <p:sp>
          <p:nvSpPr>
            <p:cNvPr id="16" name="Freeform: Shape 15">
              <a:extLst>
                <a:ext uri="{FF2B5EF4-FFF2-40B4-BE49-F238E27FC236}">
                  <a16:creationId xmlns:a16="http://schemas.microsoft.com/office/drawing/2014/main" id="{6F703EF8-1E43-4439-8CB5-179C7C75A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499" y="319598"/>
              <a:ext cx="3110997" cy="3301428"/>
            </a:xfrm>
            <a:custGeom>
              <a:avLst/>
              <a:gdLst>
                <a:gd name="connsiteX0" fmla="*/ 1431069 w 3110997"/>
                <a:gd name="connsiteY0" fmla="*/ 1514 h 3301428"/>
                <a:gd name="connsiteX1" fmla="*/ 1946520 w 3110997"/>
                <a:gd name="connsiteY1" fmla="*/ 42088 h 3301428"/>
                <a:gd name="connsiteX2" fmla="*/ 2402721 w 3110997"/>
                <a:gd name="connsiteY2" fmla="*/ 303594 h 3301428"/>
                <a:gd name="connsiteX3" fmla="*/ 2762423 w 3110997"/>
                <a:gd name="connsiteY3" fmla="*/ 889436 h 3301428"/>
                <a:gd name="connsiteX4" fmla="*/ 2828518 w 3110997"/>
                <a:gd name="connsiteY4" fmla="*/ 1015773 h 3301428"/>
                <a:gd name="connsiteX5" fmla="*/ 3094962 w 3110997"/>
                <a:gd name="connsiteY5" fmla="*/ 2001284 h 3301428"/>
                <a:gd name="connsiteX6" fmla="*/ 2157067 w 3110997"/>
                <a:gd name="connsiteY6" fmla="*/ 3054444 h 3301428"/>
                <a:gd name="connsiteX7" fmla="*/ 1950853 w 3110997"/>
                <a:gd name="connsiteY7" fmla="*/ 3146478 h 3301428"/>
                <a:gd name="connsiteX8" fmla="*/ 1329246 w 3110997"/>
                <a:gd name="connsiteY8" fmla="*/ 3288753 h 3301428"/>
                <a:gd name="connsiteX9" fmla="*/ 740145 w 3110997"/>
                <a:gd name="connsiteY9" fmla="*/ 3019378 h 3301428"/>
                <a:gd name="connsiteX10" fmla="*/ 288773 w 3110997"/>
                <a:gd name="connsiteY10" fmla="*/ 2499557 h 3301428"/>
                <a:gd name="connsiteX11" fmla="*/ 35659 w 3110997"/>
                <a:gd name="connsiteY11" fmla="*/ 1823964 h 3301428"/>
                <a:gd name="connsiteX12" fmla="*/ 31208 w 3110997"/>
                <a:gd name="connsiteY12" fmla="*/ 1116817 h 3301428"/>
                <a:gd name="connsiteX13" fmla="*/ 266830 w 3110997"/>
                <a:gd name="connsiteY13" fmla="*/ 556451 h 3301428"/>
                <a:gd name="connsiteX14" fmla="*/ 683944 w 3110997"/>
                <a:gd name="connsiteY14" fmla="*/ 194390 h 3301428"/>
                <a:gd name="connsiteX15" fmla="*/ 1431069 w 3110997"/>
                <a:gd name="connsiteY15" fmla="*/ 1514 h 3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997" h="3301428">
                  <a:moveTo>
                    <a:pt x="1431069" y="1514"/>
                  </a:moveTo>
                  <a:cubicBezTo>
                    <a:pt x="1596908" y="-4789"/>
                    <a:pt x="1770176" y="8561"/>
                    <a:pt x="1946520" y="42088"/>
                  </a:cubicBezTo>
                  <a:cubicBezTo>
                    <a:pt x="2134136" y="77759"/>
                    <a:pt x="2274818" y="158432"/>
                    <a:pt x="2402721" y="303594"/>
                  </a:cubicBezTo>
                  <a:cubicBezTo>
                    <a:pt x="2536515" y="455435"/>
                    <a:pt x="2646258" y="666231"/>
                    <a:pt x="2762423" y="889436"/>
                  </a:cubicBezTo>
                  <a:cubicBezTo>
                    <a:pt x="2783822" y="930610"/>
                    <a:pt x="2805992" y="973158"/>
                    <a:pt x="2828518" y="1015773"/>
                  </a:cubicBezTo>
                  <a:cubicBezTo>
                    <a:pt x="3030101" y="1397216"/>
                    <a:pt x="3157590" y="1671880"/>
                    <a:pt x="3094962" y="2001284"/>
                  </a:cubicBezTo>
                  <a:cubicBezTo>
                    <a:pt x="2999536" y="2503193"/>
                    <a:pt x="2719052" y="2818175"/>
                    <a:pt x="2157067" y="3054444"/>
                  </a:cubicBezTo>
                  <a:cubicBezTo>
                    <a:pt x="2083511" y="3085361"/>
                    <a:pt x="2016053" y="3116427"/>
                    <a:pt x="1950853" y="3146478"/>
                  </a:cubicBezTo>
                  <a:cubicBezTo>
                    <a:pt x="1680527" y="3271008"/>
                    <a:pt x="1541221" y="3329055"/>
                    <a:pt x="1329246" y="3288753"/>
                  </a:cubicBezTo>
                  <a:cubicBezTo>
                    <a:pt x="1118766" y="3248736"/>
                    <a:pt x="920572" y="3158068"/>
                    <a:pt x="740145" y="3019378"/>
                  </a:cubicBezTo>
                  <a:cubicBezTo>
                    <a:pt x="563651" y="2883673"/>
                    <a:pt x="411737" y="2708752"/>
                    <a:pt x="288773" y="2499557"/>
                  </a:cubicBezTo>
                  <a:cubicBezTo>
                    <a:pt x="167863" y="2293930"/>
                    <a:pt x="80312" y="2060356"/>
                    <a:pt x="35659" y="1823964"/>
                  </a:cubicBezTo>
                  <a:cubicBezTo>
                    <a:pt x="-10360" y="1581177"/>
                    <a:pt x="-11829" y="1343178"/>
                    <a:pt x="31208" y="1116817"/>
                  </a:cubicBezTo>
                  <a:cubicBezTo>
                    <a:pt x="71795" y="903345"/>
                    <a:pt x="151102" y="714850"/>
                    <a:pt x="266830" y="556451"/>
                  </a:cubicBezTo>
                  <a:cubicBezTo>
                    <a:pt x="375349" y="408016"/>
                    <a:pt x="515707" y="286208"/>
                    <a:pt x="683944" y="194390"/>
                  </a:cubicBezTo>
                  <a:cubicBezTo>
                    <a:pt x="898912" y="77121"/>
                    <a:pt x="1154672" y="12021"/>
                    <a:pt x="1431069" y="151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16">
              <a:extLst>
                <a:ext uri="{FF2B5EF4-FFF2-40B4-BE49-F238E27FC236}">
                  <a16:creationId xmlns:a16="http://schemas.microsoft.com/office/drawing/2014/main" id="{9DFB2FC3-C3AA-44DA-A135-10AFA65B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5604" y="443150"/>
              <a:ext cx="2805016" cy="304934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DC9006AC-14D0-4A9C-BE11-F61AB5B8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93466" y="623454"/>
              <a:ext cx="2567901" cy="2687367"/>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4" name="Title 3">
            <a:extLst>
              <a:ext uri="{FF2B5EF4-FFF2-40B4-BE49-F238E27FC236}">
                <a16:creationId xmlns:a16="http://schemas.microsoft.com/office/drawing/2014/main" id="{CB95F8AF-F92C-4ACD-A372-35AA18F8216F}"/>
              </a:ext>
            </a:extLst>
          </p:cNvPr>
          <p:cNvSpPr>
            <a:spLocks noGrp="1"/>
          </p:cNvSpPr>
          <p:nvPr>
            <p:ph type="title"/>
          </p:nvPr>
        </p:nvSpPr>
        <p:spPr>
          <a:xfrm>
            <a:off x="171436" y="1053680"/>
            <a:ext cx="3362205" cy="1689532"/>
          </a:xfrm>
        </p:spPr>
        <p:txBody>
          <a:bodyPr vert="horz" lIns="109728" tIns="109728" rIns="109728" bIns="91440" rtlCol="0" anchor="b">
            <a:normAutofit fontScale="90000"/>
          </a:bodyPr>
          <a:lstStyle/>
          <a:p>
            <a:pPr>
              <a:lnSpc>
                <a:spcPct val="130000"/>
              </a:lnSpc>
            </a:pPr>
            <a:r>
              <a:rPr lang="en-US" sz="2700" dirty="0"/>
              <a:t>Launching an EC2 instance</a:t>
            </a:r>
            <a:br>
              <a:rPr lang="en-US" sz="3200" dirty="0"/>
            </a:br>
            <a:endParaRPr lang="en-US" sz="3200" dirty="0"/>
          </a:p>
        </p:txBody>
      </p:sp>
      <p:grpSp>
        <p:nvGrpSpPr>
          <p:cNvPr id="20" name="Group 19">
            <a:extLst>
              <a:ext uri="{FF2B5EF4-FFF2-40B4-BE49-F238E27FC236}">
                <a16:creationId xmlns:a16="http://schemas.microsoft.com/office/drawing/2014/main" id="{97EE97F1-3EFC-4812-BCD8-BAFDC3EE46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1772" y="0"/>
            <a:ext cx="3580076" cy="3029264"/>
            <a:chOff x="8611772" y="0"/>
            <a:chExt cx="3580076" cy="3029264"/>
          </a:xfrm>
        </p:grpSpPr>
        <p:sp>
          <p:nvSpPr>
            <p:cNvPr id="33" name="Freeform: Shape 20">
              <a:extLst>
                <a:ext uri="{FF2B5EF4-FFF2-40B4-BE49-F238E27FC236}">
                  <a16:creationId xmlns:a16="http://schemas.microsoft.com/office/drawing/2014/main" id="{CB02D12A-0B1A-459E-8D70-2772831B9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DD3DED5B-9FB2-439B-A341-F0AF0B9F3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4" name="Freeform: Shape 22">
              <a:extLst>
                <a:ext uri="{FF2B5EF4-FFF2-40B4-BE49-F238E27FC236}">
                  <a16:creationId xmlns:a16="http://schemas.microsoft.com/office/drawing/2014/main" id="{5548DE56-0D2D-41D3-8B56-C6B37908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35" name="Group 24">
            <a:extLst>
              <a:ext uri="{FF2B5EF4-FFF2-40B4-BE49-F238E27FC236}">
                <a16:creationId xmlns:a16="http://schemas.microsoft.com/office/drawing/2014/main" id="{266F884D-C8C7-413B-842D-2DEA05D32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0493" y="3105611"/>
            <a:ext cx="6141507" cy="3752390"/>
            <a:chOff x="6050493" y="3105611"/>
            <a:chExt cx="6141507" cy="3752390"/>
          </a:xfrm>
        </p:grpSpPr>
        <p:sp>
          <p:nvSpPr>
            <p:cNvPr id="26" name="Freeform: Shape 25">
              <a:extLst>
                <a:ext uri="{FF2B5EF4-FFF2-40B4-BE49-F238E27FC236}">
                  <a16:creationId xmlns:a16="http://schemas.microsoft.com/office/drawing/2014/main" id="{10E28F44-72C3-41C0-9CB9-551957412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6" name="Freeform: Shape 26">
              <a:extLst>
                <a:ext uri="{FF2B5EF4-FFF2-40B4-BE49-F238E27FC236}">
                  <a16:creationId xmlns:a16="http://schemas.microsoft.com/office/drawing/2014/main" id="{7D646D3E-3C36-4B70-95F2-A1904224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D86D0CCB-AA1C-4777-977E-4DA1C256B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6" name="Text Placeholder 5">
            <a:extLst>
              <a:ext uri="{FF2B5EF4-FFF2-40B4-BE49-F238E27FC236}">
                <a16:creationId xmlns:a16="http://schemas.microsoft.com/office/drawing/2014/main" id="{296B390E-42C3-4F25-855C-C16404B334B6}"/>
              </a:ext>
            </a:extLst>
          </p:cNvPr>
          <p:cNvSpPr>
            <a:spLocks noGrp="1"/>
          </p:cNvSpPr>
          <p:nvPr>
            <p:ph type="body" sz="half" idx="2"/>
          </p:nvPr>
        </p:nvSpPr>
        <p:spPr>
          <a:xfrm>
            <a:off x="127844" y="2314653"/>
            <a:ext cx="3829424" cy="1488341"/>
          </a:xfrm>
        </p:spPr>
        <p:txBody>
          <a:bodyPr vert="horz" lIns="109728" tIns="109728" rIns="109728" bIns="91440" rtlCol="0">
            <a:normAutofit lnSpcReduction="10000"/>
          </a:bodyPr>
          <a:lstStyle/>
          <a:p>
            <a:pPr>
              <a:spcBef>
                <a:spcPts val="930"/>
              </a:spcBef>
            </a:pPr>
            <a:r>
              <a:rPr lang="en-US" dirty="0"/>
              <a:t>This screenshot shows the instance summary page with the information about the instance.</a:t>
            </a:r>
          </a:p>
        </p:txBody>
      </p:sp>
      <p:pic>
        <p:nvPicPr>
          <p:cNvPr id="7" name="Picture 6">
            <a:extLst>
              <a:ext uri="{FF2B5EF4-FFF2-40B4-BE49-F238E27FC236}">
                <a16:creationId xmlns:a16="http://schemas.microsoft.com/office/drawing/2014/main" id="{7C1D5089-5E3C-4524-A2C9-0159D8D1D3C7}"/>
              </a:ext>
            </a:extLst>
          </p:cNvPr>
          <p:cNvPicPr>
            <a:picLocks noChangeAspect="1"/>
          </p:cNvPicPr>
          <p:nvPr/>
        </p:nvPicPr>
        <p:blipFill>
          <a:blip r:embed="rId2"/>
          <a:stretch>
            <a:fillRect/>
          </a:stretch>
        </p:blipFill>
        <p:spPr>
          <a:xfrm>
            <a:off x="3811401" y="1105281"/>
            <a:ext cx="8292097" cy="47435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5042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3" name="Group 12">
            <a:extLst>
              <a:ext uri="{FF2B5EF4-FFF2-40B4-BE49-F238E27FC236}">
                <a16:creationId xmlns:a16="http://schemas.microsoft.com/office/drawing/2014/main" id="{BEB537CF-9F5E-463A-AD3C-13736406C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499" y="319598"/>
            <a:ext cx="3110997" cy="3301428"/>
            <a:chOff x="5443499" y="319598"/>
            <a:chExt cx="3110997" cy="3301428"/>
          </a:xfrm>
        </p:grpSpPr>
        <p:sp>
          <p:nvSpPr>
            <p:cNvPr id="14" name="Freeform: Shape 13">
              <a:extLst>
                <a:ext uri="{FF2B5EF4-FFF2-40B4-BE49-F238E27FC236}">
                  <a16:creationId xmlns:a16="http://schemas.microsoft.com/office/drawing/2014/main" id="{6F703EF8-1E43-4439-8CB5-179C7C75A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499" y="319598"/>
              <a:ext cx="3110997" cy="3301428"/>
            </a:xfrm>
            <a:custGeom>
              <a:avLst/>
              <a:gdLst>
                <a:gd name="connsiteX0" fmla="*/ 1431069 w 3110997"/>
                <a:gd name="connsiteY0" fmla="*/ 1514 h 3301428"/>
                <a:gd name="connsiteX1" fmla="*/ 1946520 w 3110997"/>
                <a:gd name="connsiteY1" fmla="*/ 42088 h 3301428"/>
                <a:gd name="connsiteX2" fmla="*/ 2402721 w 3110997"/>
                <a:gd name="connsiteY2" fmla="*/ 303594 h 3301428"/>
                <a:gd name="connsiteX3" fmla="*/ 2762423 w 3110997"/>
                <a:gd name="connsiteY3" fmla="*/ 889436 h 3301428"/>
                <a:gd name="connsiteX4" fmla="*/ 2828518 w 3110997"/>
                <a:gd name="connsiteY4" fmla="*/ 1015773 h 3301428"/>
                <a:gd name="connsiteX5" fmla="*/ 3094962 w 3110997"/>
                <a:gd name="connsiteY5" fmla="*/ 2001284 h 3301428"/>
                <a:gd name="connsiteX6" fmla="*/ 2157067 w 3110997"/>
                <a:gd name="connsiteY6" fmla="*/ 3054444 h 3301428"/>
                <a:gd name="connsiteX7" fmla="*/ 1950853 w 3110997"/>
                <a:gd name="connsiteY7" fmla="*/ 3146478 h 3301428"/>
                <a:gd name="connsiteX8" fmla="*/ 1329246 w 3110997"/>
                <a:gd name="connsiteY8" fmla="*/ 3288753 h 3301428"/>
                <a:gd name="connsiteX9" fmla="*/ 740145 w 3110997"/>
                <a:gd name="connsiteY9" fmla="*/ 3019378 h 3301428"/>
                <a:gd name="connsiteX10" fmla="*/ 288773 w 3110997"/>
                <a:gd name="connsiteY10" fmla="*/ 2499557 h 3301428"/>
                <a:gd name="connsiteX11" fmla="*/ 35659 w 3110997"/>
                <a:gd name="connsiteY11" fmla="*/ 1823964 h 3301428"/>
                <a:gd name="connsiteX12" fmla="*/ 31208 w 3110997"/>
                <a:gd name="connsiteY12" fmla="*/ 1116817 h 3301428"/>
                <a:gd name="connsiteX13" fmla="*/ 266830 w 3110997"/>
                <a:gd name="connsiteY13" fmla="*/ 556451 h 3301428"/>
                <a:gd name="connsiteX14" fmla="*/ 683944 w 3110997"/>
                <a:gd name="connsiteY14" fmla="*/ 194390 h 3301428"/>
                <a:gd name="connsiteX15" fmla="*/ 1431069 w 3110997"/>
                <a:gd name="connsiteY15" fmla="*/ 1514 h 3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997" h="3301428">
                  <a:moveTo>
                    <a:pt x="1431069" y="1514"/>
                  </a:moveTo>
                  <a:cubicBezTo>
                    <a:pt x="1596908" y="-4789"/>
                    <a:pt x="1770176" y="8561"/>
                    <a:pt x="1946520" y="42088"/>
                  </a:cubicBezTo>
                  <a:cubicBezTo>
                    <a:pt x="2134136" y="77759"/>
                    <a:pt x="2274818" y="158432"/>
                    <a:pt x="2402721" y="303594"/>
                  </a:cubicBezTo>
                  <a:cubicBezTo>
                    <a:pt x="2536515" y="455435"/>
                    <a:pt x="2646258" y="666231"/>
                    <a:pt x="2762423" y="889436"/>
                  </a:cubicBezTo>
                  <a:cubicBezTo>
                    <a:pt x="2783822" y="930610"/>
                    <a:pt x="2805992" y="973158"/>
                    <a:pt x="2828518" y="1015773"/>
                  </a:cubicBezTo>
                  <a:cubicBezTo>
                    <a:pt x="3030101" y="1397216"/>
                    <a:pt x="3157590" y="1671880"/>
                    <a:pt x="3094962" y="2001284"/>
                  </a:cubicBezTo>
                  <a:cubicBezTo>
                    <a:pt x="2999536" y="2503193"/>
                    <a:pt x="2719052" y="2818175"/>
                    <a:pt x="2157067" y="3054444"/>
                  </a:cubicBezTo>
                  <a:cubicBezTo>
                    <a:pt x="2083511" y="3085361"/>
                    <a:pt x="2016053" y="3116427"/>
                    <a:pt x="1950853" y="3146478"/>
                  </a:cubicBezTo>
                  <a:cubicBezTo>
                    <a:pt x="1680527" y="3271008"/>
                    <a:pt x="1541221" y="3329055"/>
                    <a:pt x="1329246" y="3288753"/>
                  </a:cubicBezTo>
                  <a:cubicBezTo>
                    <a:pt x="1118766" y="3248736"/>
                    <a:pt x="920572" y="3158068"/>
                    <a:pt x="740145" y="3019378"/>
                  </a:cubicBezTo>
                  <a:cubicBezTo>
                    <a:pt x="563651" y="2883673"/>
                    <a:pt x="411737" y="2708752"/>
                    <a:pt x="288773" y="2499557"/>
                  </a:cubicBezTo>
                  <a:cubicBezTo>
                    <a:pt x="167863" y="2293930"/>
                    <a:pt x="80312" y="2060356"/>
                    <a:pt x="35659" y="1823964"/>
                  </a:cubicBezTo>
                  <a:cubicBezTo>
                    <a:pt x="-10360" y="1581177"/>
                    <a:pt x="-11829" y="1343178"/>
                    <a:pt x="31208" y="1116817"/>
                  </a:cubicBezTo>
                  <a:cubicBezTo>
                    <a:pt x="71795" y="903345"/>
                    <a:pt x="151102" y="714850"/>
                    <a:pt x="266830" y="556451"/>
                  </a:cubicBezTo>
                  <a:cubicBezTo>
                    <a:pt x="375349" y="408016"/>
                    <a:pt x="515707" y="286208"/>
                    <a:pt x="683944" y="194390"/>
                  </a:cubicBezTo>
                  <a:cubicBezTo>
                    <a:pt x="898912" y="77121"/>
                    <a:pt x="1154672" y="12021"/>
                    <a:pt x="1431069" y="151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9DFB2FC3-C3AA-44DA-A135-10AFA65B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5604" y="443150"/>
              <a:ext cx="2805016" cy="304934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DC9006AC-14D0-4A9C-BE11-F61AB5B8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93466" y="623454"/>
              <a:ext cx="2567901" cy="2687367"/>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Title 2">
            <a:extLst>
              <a:ext uri="{FF2B5EF4-FFF2-40B4-BE49-F238E27FC236}">
                <a16:creationId xmlns:a16="http://schemas.microsoft.com/office/drawing/2014/main" id="{760CFBCD-CDFB-4772-A844-DB6713BC93C5}"/>
              </a:ext>
            </a:extLst>
          </p:cNvPr>
          <p:cNvSpPr>
            <a:spLocks noGrp="1"/>
          </p:cNvSpPr>
          <p:nvPr>
            <p:ph type="title"/>
          </p:nvPr>
        </p:nvSpPr>
        <p:spPr>
          <a:xfrm>
            <a:off x="191328" y="1219220"/>
            <a:ext cx="3028063" cy="1741544"/>
          </a:xfrm>
        </p:spPr>
        <p:txBody>
          <a:bodyPr vert="horz" lIns="109728" tIns="109728" rIns="109728" bIns="91440" rtlCol="0" anchor="b">
            <a:normAutofit fontScale="90000"/>
          </a:bodyPr>
          <a:lstStyle/>
          <a:p>
            <a:pPr>
              <a:lnSpc>
                <a:spcPct val="130000"/>
              </a:lnSpc>
            </a:pPr>
            <a:r>
              <a:rPr lang="en-US" sz="2700" dirty="0"/>
              <a:t>Connecting to the instance</a:t>
            </a:r>
            <a:br>
              <a:rPr lang="en-US" sz="2800" dirty="0"/>
            </a:br>
            <a:endParaRPr lang="en-US" sz="2800" dirty="0"/>
          </a:p>
        </p:txBody>
      </p:sp>
      <p:grpSp>
        <p:nvGrpSpPr>
          <p:cNvPr id="18" name="Group 17">
            <a:extLst>
              <a:ext uri="{FF2B5EF4-FFF2-40B4-BE49-F238E27FC236}">
                <a16:creationId xmlns:a16="http://schemas.microsoft.com/office/drawing/2014/main" id="{97EE97F1-3EFC-4812-BCD8-BAFDC3EE46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1772" y="0"/>
            <a:ext cx="3580076" cy="3029264"/>
            <a:chOff x="8611772" y="0"/>
            <a:chExt cx="3580076" cy="3029264"/>
          </a:xfrm>
        </p:grpSpPr>
        <p:sp>
          <p:nvSpPr>
            <p:cNvPr id="19" name="Freeform: Shape 18">
              <a:extLst>
                <a:ext uri="{FF2B5EF4-FFF2-40B4-BE49-F238E27FC236}">
                  <a16:creationId xmlns:a16="http://schemas.microsoft.com/office/drawing/2014/main" id="{CB02D12A-0B1A-459E-8D70-2772831B9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DD3DED5B-9FB2-439B-A341-F0AF0B9F3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5548DE56-0D2D-41D3-8B56-C6B37908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23" name="Group 22">
            <a:extLst>
              <a:ext uri="{FF2B5EF4-FFF2-40B4-BE49-F238E27FC236}">
                <a16:creationId xmlns:a16="http://schemas.microsoft.com/office/drawing/2014/main" id="{266F884D-C8C7-413B-842D-2DEA05D32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0493" y="3105611"/>
            <a:ext cx="6141507" cy="3752390"/>
            <a:chOff x="6050493" y="3105611"/>
            <a:chExt cx="6141507" cy="3752390"/>
          </a:xfrm>
        </p:grpSpPr>
        <p:sp>
          <p:nvSpPr>
            <p:cNvPr id="24" name="Freeform: Shape 23">
              <a:extLst>
                <a:ext uri="{FF2B5EF4-FFF2-40B4-BE49-F238E27FC236}">
                  <a16:creationId xmlns:a16="http://schemas.microsoft.com/office/drawing/2014/main" id="{10E28F44-72C3-41C0-9CB9-551957412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7D646D3E-3C36-4B70-95F2-A1904224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D86D0CCB-AA1C-4777-977E-4DA1C256B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4" name="Text Placeholder 3">
            <a:extLst>
              <a:ext uri="{FF2B5EF4-FFF2-40B4-BE49-F238E27FC236}">
                <a16:creationId xmlns:a16="http://schemas.microsoft.com/office/drawing/2014/main" id="{443C1431-6796-476F-A0D3-4478D51FA320}"/>
              </a:ext>
            </a:extLst>
          </p:cNvPr>
          <p:cNvSpPr>
            <a:spLocks noGrp="1"/>
          </p:cNvSpPr>
          <p:nvPr>
            <p:ph type="body" sz="half" idx="2"/>
          </p:nvPr>
        </p:nvSpPr>
        <p:spPr>
          <a:xfrm>
            <a:off x="128649" y="2499891"/>
            <a:ext cx="3551582" cy="1595881"/>
          </a:xfrm>
        </p:spPr>
        <p:txBody>
          <a:bodyPr vert="horz" lIns="109728" tIns="109728" rIns="109728" bIns="91440" rtlCol="0">
            <a:noAutofit/>
          </a:bodyPr>
          <a:lstStyle/>
          <a:p>
            <a:pPr>
              <a:spcBef>
                <a:spcPts val="930"/>
              </a:spcBef>
            </a:pPr>
            <a:r>
              <a:rPr lang="en-US" dirty="0"/>
              <a:t>This screenshot shows the </a:t>
            </a:r>
            <a:r>
              <a:rPr lang="en-US" i="1" dirty="0"/>
              <a:t>Command Prompt </a:t>
            </a:r>
            <a:r>
              <a:rPr lang="en-US" dirty="0"/>
              <a:t>window with the instance’s </a:t>
            </a:r>
            <a:r>
              <a:rPr lang="en-US" i="1" dirty="0"/>
              <a:t>IPv4</a:t>
            </a:r>
            <a:r>
              <a:rPr lang="en-US" dirty="0"/>
              <a:t> </a:t>
            </a:r>
            <a:r>
              <a:rPr lang="en-US" i="1" dirty="0"/>
              <a:t>address</a:t>
            </a:r>
            <a:r>
              <a:rPr lang="en-US" dirty="0"/>
              <a:t> being displayed.</a:t>
            </a:r>
          </a:p>
        </p:txBody>
      </p:sp>
      <p:pic>
        <p:nvPicPr>
          <p:cNvPr id="5" name="Picture 4">
            <a:extLst>
              <a:ext uri="{FF2B5EF4-FFF2-40B4-BE49-F238E27FC236}">
                <a16:creationId xmlns:a16="http://schemas.microsoft.com/office/drawing/2014/main" id="{D1B9DC00-02C5-4158-9E9D-044C3A35F60C}"/>
              </a:ext>
            </a:extLst>
          </p:cNvPr>
          <p:cNvPicPr>
            <a:picLocks noChangeAspect="1"/>
          </p:cNvPicPr>
          <p:nvPr/>
        </p:nvPicPr>
        <p:blipFill>
          <a:blip r:embed="rId2"/>
          <a:stretch>
            <a:fillRect/>
          </a:stretch>
        </p:blipFill>
        <p:spPr>
          <a:xfrm>
            <a:off x="3586714" y="888103"/>
            <a:ext cx="8476637" cy="4845437"/>
          </a:xfrm>
          <a:prstGeom prst="rect">
            <a:avLst/>
          </a:prstGeom>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382A0CE6-9366-4852-B4F7-C062287EC24F}"/>
              </a:ext>
            </a:extLst>
          </p:cNvPr>
          <p:cNvSpPr/>
          <p:nvPr/>
        </p:nvSpPr>
        <p:spPr>
          <a:xfrm>
            <a:off x="6830124" y="2409468"/>
            <a:ext cx="993913" cy="172279"/>
          </a:xfrm>
          <a:prstGeom prst="rect">
            <a:avLst/>
          </a:prstGeom>
          <a:noFill/>
          <a:ln w="25400" cap="flat" cmpd="sng" algn="ctr">
            <a:solidFill>
              <a:srgbClr val="F79646"/>
            </a:solidFill>
            <a:prstDash val="solid"/>
          </a:ln>
          <a:effectLst>
            <a:glow rad="63500">
              <a:srgbClr val="F79646">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AF61B999-E6DD-4384-A2B5-925AF1BF5118}"/>
              </a:ext>
            </a:extLst>
          </p:cNvPr>
          <p:cNvSpPr/>
          <p:nvPr/>
        </p:nvSpPr>
        <p:spPr>
          <a:xfrm>
            <a:off x="9433232" y="4609247"/>
            <a:ext cx="1111676" cy="397564"/>
          </a:xfrm>
          <a:prstGeom prst="rect">
            <a:avLst/>
          </a:prstGeom>
          <a:noFill/>
          <a:ln w="25400" cap="flat" cmpd="sng" algn="ctr">
            <a:solidFill>
              <a:srgbClr val="F79646"/>
            </a:solidFill>
            <a:prstDash val="solid"/>
          </a:ln>
          <a:effectLst>
            <a:glow rad="63500">
              <a:srgbClr val="F79646">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36646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3" name="Group 12">
            <a:extLst>
              <a:ext uri="{FF2B5EF4-FFF2-40B4-BE49-F238E27FC236}">
                <a16:creationId xmlns:a16="http://schemas.microsoft.com/office/drawing/2014/main" id="{BEB537CF-9F5E-463A-AD3C-13736406C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3499" y="319598"/>
            <a:ext cx="3110997" cy="3301428"/>
            <a:chOff x="5443499" y="319598"/>
            <a:chExt cx="3110997" cy="3301428"/>
          </a:xfrm>
        </p:grpSpPr>
        <p:sp>
          <p:nvSpPr>
            <p:cNvPr id="14" name="Freeform: Shape 13">
              <a:extLst>
                <a:ext uri="{FF2B5EF4-FFF2-40B4-BE49-F238E27FC236}">
                  <a16:creationId xmlns:a16="http://schemas.microsoft.com/office/drawing/2014/main" id="{6F703EF8-1E43-4439-8CB5-179C7C75A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3499" y="319598"/>
              <a:ext cx="3110997" cy="3301428"/>
            </a:xfrm>
            <a:custGeom>
              <a:avLst/>
              <a:gdLst>
                <a:gd name="connsiteX0" fmla="*/ 1431069 w 3110997"/>
                <a:gd name="connsiteY0" fmla="*/ 1514 h 3301428"/>
                <a:gd name="connsiteX1" fmla="*/ 1946520 w 3110997"/>
                <a:gd name="connsiteY1" fmla="*/ 42088 h 3301428"/>
                <a:gd name="connsiteX2" fmla="*/ 2402721 w 3110997"/>
                <a:gd name="connsiteY2" fmla="*/ 303594 h 3301428"/>
                <a:gd name="connsiteX3" fmla="*/ 2762423 w 3110997"/>
                <a:gd name="connsiteY3" fmla="*/ 889436 h 3301428"/>
                <a:gd name="connsiteX4" fmla="*/ 2828518 w 3110997"/>
                <a:gd name="connsiteY4" fmla="*/ 1015773 h 3301428"/>
                <a:gd name="connsiteX5" fmla="*/ 3094962 w 3110997"/>
                <a:gd name="connsiteY5" fmla="*/ 2001284 h 3301428"/>
                <a:gd name="connsiteX6" fmla="*/ 2157067 w 3110997"/>
                <a:gd name="connsiteY6" fmla="*/ 3054444 h 3301428"/>
                <a:gd name="connsiteX7" fmla="*/ 1950853 w 3110997"/>
                <a:gd name="connsiteY7" fmla="*/ 3146478 h 3301428"/>
                <a:gd name="connsiteX8" fmla="*/ 1329246 w 3110997"/>
                <a:gd name="connsiteY8" fmla="*/ 3288753 h 3301428"/>
                <a:gd name="connsiteX9" fmla="*/ 740145 w 3110997"/>
                <a:gd name="connsiteY9" fmla="*/ 3019378 h 3301428"/>
                <a:gd name="connsiteX10" fmla="*/ 288773 w 3110997"/>
                <a:gd name="connsiteY10" fmla="*/ 2499557 h 3301428"/>
                <a:gd name="connsiteX11" fmla="*/ 35659 w 3110997"/>
                <a:gd name="connsiteY11" fmla="*/ 1823964 h 3301428"/>
                <a:gd name="connsiteX12" fmla="*/ 31208 w 3110997"/>
                <a:gd name="connsiteY12" fmla="*/ 1116817 h 3301428"/>
                <a:gd name="connsiteX13" fmla="*/ 266830 w 3110997"/>
                <a:gd name="connsiteY13" fmla="*/ 556451 h 3301428"/>
                <a:gd name="connsiteX14" fmla="*/ 683944 w 3110997"/>
                <a:gd name="connsiteY14" fmla="*/ 194390 h 3301428"/>
                <a:gd name="connsiteX15" fmla="*/ 1431069 w 3110997"/>
                <a:gd name="connsiteY15" fmla="*/ 1514 h 3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0997" h="3301428">
                  <a:moveTo>
                    <a:pt x="1431069" y="1514"/>
                  </a:moveTo>
                  <a:cubicBezTo>
                    <a:pt x="1596908" y="-4789"/>
                    <a:pt x="1770176" y="8561"/>
                    <a:pt x="1946520" y="42088"/>
                  </a:cubicBezTo>
                  <a:cubicBezTo>
                    <a:pt x="2134136" y="77759"/>
                    <a:pt x="2274818" y="158432"/>
                    <a:pt x="2402721" y="303594"/>
                  </a:cubicBezTo>
                  <a:cubicBezTo>
                    <a:pt x="2536515" y="455435"/>
                    <a:pt x="2646258" y="666231"/>
                    <a:pt x="2762423" y="889436"/>
                  </a:cubicBezTo>
                  <a:cubicBezTo>
                    <a:pt x="2783822" y="930610"/>
                    <a:pt x="2805992" y="973158"/>
                    <a:pt x="2828518" y="1015773"/>
                  </a:cubicBezTo>
                  <a:cubicBezTo>
                    <a:pt x="3030101" y="1397216"/>
                    <a:pt x="3157590" y="1671880"/>
                    <a:pt x="3094962" y="2001284"/>
                  </a:cubicBezTo>
                  <a:cubicBezTo>
                    <a:pt x="2999536" y="2503193"/>
                    <a:pt x="2719052" y="2818175"/>
                    <a:pt x="2157067" y="3054444"/>
                  </a:cubicBezTo>
                  <a:cubicBezTo>
                    <a:pt x="2083511" y="3085361"/>
                    <a:pt x="2016053" y="3116427"/>
                    <a:pt x="1950853" y="3146478"/>
                  </a:cubicBezTo>
                  <a:cubicBezTo>
                    <a:pt x="1680527" y="3271008"/>
                    <a:pt x="1541221" y="3329055"/>
                    <a:pt x="1329246" y="3288753"/>
                  </a:cubicBezTo>
                  <a:cubicBezTo>
                    <a:pt x="1118766" y="3248736"/>
                    <a:pt x="920572" y="3158068"/>
                    <a:pt x="740145" y="3019378"/>
                  </a:cubicBezTo>
                  <a:cubicBezTo>
                    <a:pt x="563651" y="2883673"/>
                    <a:pt x="411737" y="2708752"/>
                    <a:pt x="288773" y="2499557"/>
                  </a:cubicBezTo>
                  <a:cubicBezTo>
                    <a:pt x="167863" y="2293930"/>
                    <a:pt x="80312" y="2060356"/>
                    <a:pt x="35659" y="1823964"/>
                  </a:cubicBezTo>
                  <a:cubicBezTo>
                    <a:pt x="-10360" y="1581177"/>
                    <a:pt x="-11829" y="1343178"/>
                    <a:pt x="31208" y="1116817"/>
                  </a:cubicBezTo>
                  <a:cubicBezTo>
                    <a:pt x="71795" y="903345"/>
                    <a:pt x="151102" y="714850"/>
                    <a:pt x="266830" y="556451"/>
                  </a:cubicBezTo>
                  <a:cubicBezTo>
                    <a:pt x="375349" y="408016"/>
                    <a:pt x="515707" y="286208"/>
                    <a:pt x="683944" y="194390"/>
                  </a:cubicBezTo>
                  <a:cubicBezTo>
                    <a:pt x="898912" y="77121"/>
                    <a:pt x="1154672" y="12021"/>
                    <a:pt x="1431069" y="151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9DFB2FC3-C3AA-44DA-A135-10AFA65B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75604" y="443150"/>
              <a:ext cx="2805016" cy="304934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DC9006AC-14D0-4A9C-BE11-F61AB5B8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93466" y="623454"/>
              <a:ext cx="2567901" cy="2687367"/>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Title 2">
            <a:extLst>
              <a:ext uri="{FF2B5EF4-FFF2-40B4-BE49-F238E27FC236}">
                <a16:creationId xmlns:a16="http://schemas.microsoft.com/office/drawing/2014/main" id="{674AA3DE-F10A-456E-9B3C-BE05235C0163}"/>
              </a:ext>
            </a:extLst>
          </p:cNvPr>
          <p:cNvSpPr>
            <a:spLocks noGrp="1"/>
          </p:cNvSpPr>
          <p:nvPr>
            <p:ph type="title"/>
          </p:nvPr>
        </p:nvSpPr>
        <p:spPr>
          <a:xfrm>
            <a:off x="236999" y="1243487"/>
            <a:ext cx="2880966" cy="1067283"/>
          </a:xfrm>
        </p:spPr>
        <p:txBody>
          <a:bodyPr vert="horz" lIns="109728" tIns="109728" rIns="109728" bIns="91440" rtlCol="0" anchor="b">
            <a:normAutofit fontScale="90000"/>
          </a:bodyPr>
          <a:lstStyle/>
          <a:p>
            <a:pPr>
              <a:lnSpc>
                <a:spcPct val="130000"/>
              </a:lnSpc>
            </a:pPr>
            <a:r>
              <a:rPr lang="en-US" sz="2400" dirty="0"/>
              <a:t>Terminating the instance</a:t>
            </a:r>
          </a:p>
        </p:txBody>
      </p:sp>
      <p:grpSp>
        <p:nvGrpSpPr>
          <p:cNvPr id="18" name="Group 17">
            <a:extLst>
              <a:ext uri="{FF2B5EF4-FFF2-40B4-BE49-F238E27FC236}">
                <a16:creationId xmlns:a16="http://schemas.microsoft.com/office/drawing/2014/main" id="{97EE97F1-3EFC-4812-BCD8-BAFDC3EE46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1772" y="0"/>
            <a:ext cx="3580076" cy="3029264"/>
            <a:chOff x="8611772" y="0"/>
            <a:chExt cx="3580076" cy="3029264"/>
          </a:xfrm>
        </p:grpSpPr>
        <p:sp>
          <p:nvSpPr>
            <p:cNvPr id="19" name="Freeform: Shape 18">
              <a:extLst>
                <a:ext uri="{FF2B5EF4-FFF2-40B4-BE49-F238E27FC236}">
                  <a16:creationId xmlns:a16="http://schemas.microsoft.com/office/drawing/2014/main" id="{CB02D12A-0B1A-459E-8D70-2772831B92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DD3DED5B-9FB2-439B-A341-F0AF0B9F3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5548DE56-0D2D-41D3-8B56-C6B37908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23" name="Group 22">
            <a:extLst>
              <a:ext uri="{FF2B5EF4-FFF2-40B4-BE49-F238E27FC236}">
                <a16:creationId xmlns:a16="http://schemas.microsoft.com/office/drawing/2014/main" id="{266F884D-C8C7-413B-842D-2DEA05D32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0493" y="3105611"/>
            <a:ext cx="6141507" cy="3752390"/>
            <a:chOff x="6050493" y="3105611"/>
            <a:chExt cx="6141507" cy="3752390"/>
          </a:xfrm>
        </p:grpSpPr>
        <p:sp>
          <p:nvSpPr>
            <p:cNvPr id="24" name="Freeform: Shape 23">
              <a:extLst>
                <a:ext uri="{FF2B5EF4-FFF2-40B4-BE49-F238E27FC236}">
                  <a16:creationId xmlns:a16="http://schemas.microsoft.com/office/drawing/2014/main" id="{10E28F44-72C3-41C0-9CB9-551957412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7D646D3E-3C36-4B70-95F2-A1904224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D86D0CCB-AA1C-4777-977E-4DA1C256B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4" name="Text Placeholder 3">
            <a:extLst>
              <a:ext uri="{FF2B5EF4-FFF2-40B4-BE49-F238E27FC236}">
                <a16:creationId xmlns:a16="http://schemas.microsoft.com/office/drawing/2014/main" id="{1875370A-1B64-4E73-B041-DD24D3860B13}"/>
              </a:ext>
            </a:extLst>
          </p:cNvPr>
          <p:cNvSpPr>
            <a:spLocks noGrp="1"/>
          </p:cNvSpPr>
          <p:nvPr>
            <p:ph type="body" sz="half" idx="2"/>
          </p:nvPr>
        </p:nvSpPr>
        <p:spPr>
          <a:xfrm>
            <a:off x="243769" y="2336030"/>
            <a:ext cx="2880966" cy="1923604"/>
          </a:xfrm>
        </p:spPr>
        <p:txBody>
          <a:bodyPr vert="horz" lIns="109728" tIns="109728" rIns="109728" bIns="91440" rtlCol="0">
            <a:normAutofit/>
          </a:bodyPr>
          <a:lstStyle/>
          <a:p>
            <a:pPr>
              <a:spcBef>
                <a:spcPts val="930"/>
              </a:spcBef>
            </a:pPr>
            <a:r>
              <a:rPr lang="en-US" dirty="0"/>
              <a:t>This screenshot shows the </a:t>
            </a:r>
            <a:r>
              <a:rPr lang="en-US" i="1" dirty="0"/>
              <a:t>Instances</a:t>
            </a:r>
            <a:r>
              <a:rPr lang="en-US" dirty="0"/>
              <a:t> page with the instance name and its state as </a:t>
            </a:r>
            <a:r>
              <a:rPr lang="en-US" i="1" dirty="0"/>
              <a:t>terminated</a:t>
            </a:r>
            <a:r>
              <a:rPr lang="en-US" dirty="0"/>
              <a:t>. </a:t>
            </a:r>
          </a:p>
        </p:txBody>
      </p:sp>
      <p:pic>
        <p:nvPicPr>
          <p:cNvPr id="5" name="Picture 4">
            <a:extLst>
              <a:ext uri="{FF2B5EF4-FFF2-40B4-BE49-F238E27FC236}">
                <a16:creationId xmlns:a16="http://schemas.microsoft.com/office/drawing/2014/main" id="{3A4B105D-CF88-470D-AB43-1B80DE055908}"/>
              </a:ext>
            </a:extLst>
          </p:cNvPr>
          <p:cNvPicPr>
            <a:picLocks noChangeAspect="1"/>
          </p:cNvPicPr>
          <p:nvPr/>
        </p:nvPicPr>
        <p:blipFill>
          <a:blip r:embed="rId2"/>
          <a:stretch>
            <a:fillRect/>
          </a:stretch>
        </p:blipFill>
        <p:spPr>
          <a:xfrm>
            <a:off x="3293449" y="710042"/>
            <a:ext cx="8610972" cy="5276537"/>
          </a:xfrm>
          <a:prstGeom prst="rect">
            <a:avLst/>
          </a:prstGeom>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2AF480C4-E15F-42D4-B202-86ADE028F0BF}"/>
              </a:ext>
            </a:extLst>
          </p:cNvPr>
          <p:cNvSpPr/>
          <p:nvPr/>
        </p:nvSpPr>
        <p:spPr>
          <a:xfrm>
            <a:off x="4829038" y="2336030"/>
            <a:ext cx="3551582" cy="550934"/>
          </a:xfrm>
          <a:prstGeom prst="rect">
            <a:avLst/>
          </a:prstGeom>
          <a:noFill/>
          <a:ln w="25400" cap="flat" cmpd="sng" algn="ctr">
            <a:solidFill>
              <a:srgbClr val="F79646"/>
            </a:solidFill>
            <a:prstDash val="solid"/>
          </a:ln>
          <a:effectLst>
            <a:glow rad="63500">
              <a:srgbClr val="F79646">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270342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Title 4">
            <a:extLst>
              <a:ext uri="{FF2B5EF4-FFF2-40B4-BE49-F238E27FC236}">
                <a16:creationId xmlns:a16="http://schemas.microsoft.com/office/drawing/2014/main" id="{F4975A46-0278-48F0-8D50-341335326D3E}"/>
              </a:ext>
            </a:extLst>
          </p:cNvPr>
          <p:cNvSpPr>
            <a:spLocks noGrp="1"/>
          </p:cNvSpPr>
          <p:nvPr>
            <p:ph type="ctrTitle"/>
          </p:nvPr>
        </p:nvSpPr>
        <p:spPr>
          <a:xfrm>
            <a:off x="6090045" y="2796208"/>
            <a:ext cx="5624118" cy="1834529"/>
          </a:xfrm>
        </p:spPr>
        <p:txBody>
          <a:bodyPr anchor="b">
            <a:normAutofit/>
          </a:bodyPr>
          <a:lstStyle/>
          <a:p>
            <a:r>
              <a:rPr lang="en-US" sz="4400" dirty="0"/>
              <a:t>What skills were learned?</a:t>
            </a:r>
          </a:p>
        </p:txBody>
      </p:sp>
      <p:sp>
        <p:nvSpPr>
          <p:cNvPr id="6" name="Subtitle 5">
            <a:extLst>
              <a:ext uri="{FF2B5EF4-FFF2-40B4-BE49-F238E27FC236}">
                <a16:creationId xmlns:a16="http://schemas.microsoft.com/office/drawing/2014/main" id="{51B96EE4-B816-40B3-80FF-D6CA2C84AF13}"/>
              </a:ext>
            </a:extLst>
          </p:cNvPr>
          <p:cNvSpPr>
            <a:spLocks noGrp="1"/>
          </p:cNvSpPr>
          <p:nvPr>
            <p:ph type="subTitle" idx="1"/>
          </p:nvPr>
        </p:nvSpPr>
        <p:spPr>
          <a:xfrm>
            <a:off x="6096369" y="4630737"/>
            <a:ext cx="5617794" cy="1982097"/>
          </a:xfrm>
        </p:spPr>
        <p:txBody>
          <a:bodyPr anchor="t">
            <a:normAutofit fontScale="62500" lnSpcReduction="20000"/>
          </a:bodyPr>
          <a:lstStyle/>
          <a:p>
            <a:pPr marL="342900" indent="-342900">
              <a:buFont typeface="Arial" panose="020B0604020202020204" pitchFamily="34" charset="0"/>
              <a:buChar char="•"/>
            </a:pPr>
            <a:r>
              <a:rPr lang="en-US" dirty="0"/>
              <a:t>Learning to configure and launch instances, using the Amazon Web Services (AWS).</a:t>
            </a:r>
          </a:p>
          <a:p>
            <a:pPr marL="342900" indent="-342900">
              <a:buFont typeface="Arial" panose="020B0604020202020204" pitchFamily="34" charset="0"/>
              <a:buChar char="•"/>
            </a:pPr>
            <a:r>
              <a:rPr lang="en-US" dirty="0"/>
              <a:t>Connecting to instances and utilizing the command prompt to display their IP addresses.</a:t>
            </a:r>
          </a:p>
          <a:p>
            <a:pPr marL="342900" indent="-342900">
              <a:buFont typeface="Arial" panose="020B0604020202020204" pitchFamily="34" charset="0"/>
              <a:buChar char="•"/>
            </a:pPr>
            <a:r>
              <a:rPr lang="en-US" dirty="0"/>
              <a:t>Learning how to terminate an instance.</a:t>
            </a:r>
          </a:p>
        </p:txBody>
      </p:sp>
      <p:sp>
        <p:nvSpPr>
          <p:cNvPr id="25" name="Freeform: Shape 24">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descr="Three neatly stacked books">
            <a:extLst>
              <a:ext uri="{FF2B5EF4-FFF2-40B4-BE49-F238E27FC236}">
                <a16:creationId xmlns:a16="http://schemas.microsoft.com/office/drawing/2014/main" id="{C90AA144-7DA6-4839-BE97-300C62703DC6}"/>
              </a:ext>
            </a:extLst>
          </p:cNvPr>
          <p:cNvPicPr>
            <a:picLocks noChangeAspect="1"/>
          </p:cNvPicPr>
          <p:nvPr/>
        </p:nvPicPr>
        <p:blipFill rotWithShape="1">
          <a:blip r:embed="rId2"/>
          <a:srcRect l="45429" r="5583" b="-1"/>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29" name="Freeform: Shape 28">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343192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B648-3187-4F30-BB6B-7E0811D946D1}"/>
              </a:ext>
            </a:extLst>
          </p:cNvPr>
          <p:cNvSpPr>
            <a:spLocks noGrp="1"/>
          </p:cNvSpPr>
          <p:nvPr>
            <p:ph type="title"/>
          </p:nvPr>
        </p:nvSpPr>
        <p:spPr>
          <a:xfrm>
            <a:off x="4654295" y="3154017"/>
            <a:ext cx="6665976" cy="1415730"/>
          </a:xfrm>
        </p:spPr>
        <p:txBody>
          <a:bodyPr/>
          <a:lstStyle/>
          <a:p>
            <a:r>
              <a:rPr lang="en-US" sz="3600" dirty="0"/>
              <a:t>Module 3:Virtual Private Cloud (VPC)</a:t>
            </a:r>
          </a:p>
        </p:txBody>
      </p:sp>
      <p:sp>
        <p:nvSpPr>
          <p:cNvPr id="3" name="Text Placeholder 2">
            <a:extLst>
              <a:ext uri="{FF2B5EF4-FFF2-40B4-BE49-F238E27FC236}">
                <a16:creationId xmlns:a16="http://schemas.microsoft.com/office/drawing/2014/main" id="{D91DA1CD-8DF4-4F56-B8AC-82C27D283453}"/>
              </a:ext>
            </a:extLst>
          </p:cNvPr>
          <p:cNvSpPr>
            <a:spLocks noGrp="1"/>
          </p:cNvSpPr>
          <p:nvPr>
            <p:ph type="body" idx="1"/>
          </p:nvPr>
        </p:nvSpPr>
        <p:spPr>
          <a:xfrm>
            <a:off x="4654295" y="4569747"/>
            <a:ext cx="6665975" cy="1415729"/>
          </a:xfrm>
        </p:spPr>
        <p:txBody>
          <a:bodyPr>
            <a:normAutofit/>
          </a:bodyPr>
          <a:lstStyle/>
          <a:p>
            <a:r>
              <a:rPr lang="en-US" sz="1400" dirty="0"/>
              <a:t>This module will introduce you to Amazon Virtual Private Cloud (VPC). Customers may use this service to create a conceptually isolated portion of the AWS Cloud and launch AWS services into a virtual network.</a:t>
            </a:r>
          </a:p>
        </p:txBody>
      </p:sp>
    </p:spTree>
    <p:extLst>
      <p:ext uri="{BB962C8B-B14F-4D97-AF65-F5344CB8AC3E}">
        <p14:creationId xmlns:p14="http://schemas.microsoft.com/office/powerpoint/2010/main" val="1235081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etchLinesVTI">
  <a:themeElements>
    <a:clrScheme name="AnalogousFromLightSeedRightStep">
      <a:dk1>
        <a:srgbClr val="000000"/>
      </a:dk1>
      <a:lt1>
        <a:srgbClr val="FFFFFF"/>
      </a:lt1>
      <a:dk2>
        <a:srgbClr val="213A21"/>
      </a:dk2>
      <a:lt2>
        <a:srgbClr val="E2E6E8"/>
      </a:lt2>
      <a:accent1>
        <a:srgbClr val="BE9A86"/>
      </a:accent1>
      <a:accent2>
        <a:srgbClr val="ADA176"/>
      </a:accent2>
      <a:accent3>
        <a:srgbClr val="A0A77F"/>
      </a:accent3>
      <a:accent4>
        <a:srgbClr val="8AAB75"/>
      </a:accent4>
      <a:accent5>
        <a:srgbClr val="81AD82"/>
      </a:accent5>
      <a:accent6>
        <a:srgbClr val="77AE8F"/>
      </a:accent6>
      <a:hlink>
        <a:srgbClr val="5A879F"/>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7373</TotalTime>
  <Words>1222</Words>
  <Application>Microsoft Office PowerPoint</Application>
  <PresentationFormat>Widescreen</PresentationFormat>
  <Paragraphs>92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Meiryo</vt:lpstr>
      <vt:lpstr>Arial</vt:lpstr>
      <vt:lpstr>Calibri</vt:lpstr>
      <vt:lpstr>Corbel</vt:lpstr>
      <vt:lpstr>SketchLinesVTI</vt:lpstr>
      <vt:lpstr>Fundamentals of Cloud Computing</vt:lpstr>
      <vt:lpstr>This Portfolio Contains…</vt:lpstr>
      <vt:lpstr>Introduction – What is Cloud Computing?</vt:lpstr>
      <vt:lpstr>Module 2: Virtual Machine (VM) Instances</vt:lpstr>
      <vt:lpstr>Launching an EC2 instance </vt:lpstr>
      <vt:lpstr>Connecting to the instance </vt:lpstr>
      <vt:lpstr>Terminating the instance</vt:lpstr>
      <vt:lpstr>What skills were learned?</vt:lpstr>
      <vt:lpstr>Module 3:Virtual Private Cloud (VPC)</vt:lpstr>
      <vt:lpstr>Launching a VPC with a single subnet </vt:lpstr>
      <vt:lpstr>Questions</vt:lpstr>
      <vt:lpstr>Adding another subnet </vt:lpstr>
      <vt:lpstr>What skills were learned?</vt:lpstr>
      <vt:lpstr>Module 4: VM Instance Security</vt:lpstr>
      <vt:lpstr>Launching an EC2 instance </vt:lpstr>
      <vt:lpstr>Setting up a security group</vt:lpstr>
      <vt:lpstr>What skills were learned?</vt:lpstr>
      <vt:lpstr>Module 5: Cloud Storage</vt:lpstr>
      <vt:lpstr>Question</vt:lpstr>
      <vt:lpstr>Uploading a file</vt:lpstr>
      <vt:lpstr>Changing Permissions</vt:lpstr>
      <vt:lpstr>What skills were learned?</vt:lpstr>
      <vt:lpstr>Module 6: Cloud Monitoring</vt:lpstr>
      <vt:lpstr>Launching an EC2 instance </vt:lpstr>
      <vt:lpstr>Setting up SNS notification and subscription </vt:lpstr>
      <vt:lpstr>Setting up a CloudWatch alarm</vt:lpstr>
      <vt:lpstr>What skills were learned?</vt:lpstr>
      <vt:lpstr>What was learned in the course?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Cloud Computing</dc:title>
  <dc:creator>Blanche Perez</dc:creator>
  <cp:lastModifiedBy>Blanche Perez</cp:lastModifiedBy>
  <cp:revision>1</cp:revision>
  <dcterms:created xsi:type="dcterms:W3CDTF">2021-08-23T23:48:07Z</dcterms:created>
  <dcterms:modified xsi:type="dcterms:W3CDTF">2021-08-29T02:42:03Z</dcterms:modified>
</cp:coreProperties>
</file>