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a:srgbClr val="A95C5C"/>
    <a:srgbClr val="575AD9"/>
    <a:srgbClr val="BB8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249" autoAdjust="0"/>
  </p:normalViewPr>
  <p:slideViewPr>
    <p:cSldViewPr snapToGrid="0">
      <p:cViewPr>
        <p:scale>
          <a:sx n="70" d="100"/>
          <a:sy n="70" d="100"/>
        </p:scale>
        <p:origin x="738" y="108"/>
      </p:cViewPr>
      <p:guideLst/>
    </p:cSldViewPr>
  </p:slideViewPr>
  <p:outlineViewPr>
    <p:cViewPr>
      <p:scale>
        <a:sx n="33" d="100"/>
        <a:sy n="33" d="100"/>
      </p:scale>
      <p:origin x="0" y="-54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8/23/2021</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178111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63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63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7657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71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40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746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027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619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8/23/2021</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42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8/23/2021</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987784517"/>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12" r:id="rId6"/>
    <p:sldLayoutId id="2147483817" r:id="rId7"/>
    <p:sldLayoutId id="2147483813" r:id="rId8"/>
    <p:sldLayoutId id="2147483814" r:id="rId9"/>
    <p:sldLayoutId id="2147483815" r:id="rId10"/>
    <p:sldLayoutId id="2147483816"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81148B8-58D0-4E9A-A32C-B3B181A3A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1EC1EF6-A5BF-44DB-A672-D024091B3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5495"/>
            <a:ext cx="5106593"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9" name="Rectangle 38">
            <a:extLst>
              <a:ext uri="{FF2B5EF4-FFF2-40B4-BE49-F238E27FC236}">
                <a16:creationId xmlns:a16="http://schemas.microsoft.com/office/drawing/2014/main" id="{45E02CBB-287D-4A17-B2F3-56AD2C05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742769"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66D2DF-9E08-4C81-A02B-F892A75657C4}"/>
              </a:ext>
            </a:extLst>
          </p:cNvPr>
          <p:cNvSpPr>
            <a:spLocks noGrp="1"/>
          </p:cNvSpPr>
          <p:nvPr>
            <p:ph type="ctrTitle"/>
          </p:nvPr>
        </p:nvSpPr>
        <p:spPr>
          <a:xfrm>
            <a:off x="5559905" y="1247140"/>
            <a:ext cx="5553005" cy="3450844"/>
          </a:xfrm>
        </p:spPr>
        <p:txBody>
          <a:bodyPr>
            <a:normAutofit/>
          </a:bodyPr>
          <a:lstStyle/>
          <a:p>
            <a:pPr>
              <a:lnSpc>
                <a:spcPct val="90000"/>
              </a:lnSpc>
            </a:pPr>
            <a:r>
              <a:rPr lang="en-US" dirty="0"/>
              <a:t>Fundamentals of Information System Security</a:t>
            </a:r>
          </a:p>
        </p:txBody>
      </p:sp>
      <p:sp>
        <p:nvSpPr>
          <p:cNvPr id="3" name="Subtitle 2">
            <a:extLst>
              <a:ext uri="{FF2B5EF4-FFF2-40B4-BE49-F238E27FC236}">
                <a16:creationId xmlns:a16="http://schemas.microsoft.com/office/drawing/2014/main" id="{F0855E5B-E070-48F3-9DF1-140714D96BC6}"/>
              </a:ext>
            </a:extLst>
          </p:cNvPr>
          <p:cNvSpPr>
            <a:spLocks noGrp="1"/>
          </p:cNvSpPr>
          <p:nvPr>
            <p:ph type="subTitle" idx="1"/>
          </p:nvPr>
        </p:nvSpPr>
        <p:spPr>
          <a:xfrm>
            <a:off x="5559905" y="4818126"/>
            <a:ext cx="5553005" cy="1268984"/>
          </a:xfrm>
        </p:spPr>
        <p:txBody>
          <a:bodyPr>
            <a:normAutofit/>
          </a:bodyPr>
          <a:lstStyle/>
          <a:p>
            <a:pPr>
              <a:lnSpc>
                <a:spcPct val="100000"/>
              </a:lnSpc>
            </a:pPr>
            <a:r>
              <a:rPr lang="en-US" sz="1900" dirty="0"/>
              <a:t>Blanche Perez</a:t>
            </a:r>
          </a:p>
          <a:p>
            <a:pPr>
              <a:lnSpc>
                <a:spcPct val="100000"/>
              </a:lnSpc>
            </a:pPr>
            <a:r>
              <a:rPr lang="en-US" sz="1900" dirty="0"/>
              <a:t>DeVry University</a:t>
            </a:r>
          </a:p>
          <a:p>
            <a:pPr>
              <a:lnSpc>
                <a:spcPct val="100000"/>
              </a:lnSpc>
            </a:pPr>
            <a:r>
              <a:rPr lang="en-US" sz="1900" dirty="0"/>
              <a:t>SEC285</a:t>
            </a:r>
          </a:p>
        </p:txBody>
      </p:sp>
      <p:pic>
        <p:nvPicPr>
          <p:cNvPr id="4" name="Video 3">
            <a:extLst>
              <a:ext uri="{FF2B5EF4-FFF2-40B4-BE49-F238E27FC236}">
                <a16:creationId xmlns:a16="http://schemas.microsoft.com/office/drawing/2014/main" id="{03E80819-5F7B-4CFE-A67A-BB62E07767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79" r="-1" b="-1"/>
          <a:stretch/>
        </p:blipFill>
        <p:spPr>
          <a:xfrm>
            <a:off x="713698" y="3052884"/>
            <a:ext cx="3691252" cy="2070535"/>
          </a:xfrm>
          <a:prstGeom prst="rect">
            <a:avLst/>
          </a:prstGeom>
        </p:spPr>
      </p:pic>
    </p:spTree>
    <p:extLst>
      <p:ext uri="{BB962C8B-B14F-4D97-AF65-F5344CB8AC3E}">
        <p14:creationId xmlns:p14="http://schemas.microsoft.com/office/powerpoint/2010/main" val="393506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mute="1">
                <p:cTn id="28" repeatCount="indefinite" fill="hold" display="0">
                  <p:stCondLst>
                    <p:cond delay="indefinite"/>
                  </p:stCondLst>
                </p:cTn>
                <p:tgtEl>
                  <p:spTgt spid="4"/>
                </p:tgtEl>
              </p:cMediaNode>
            </p:video>
          </p:childTnLst>
        </p:cTn>
      </p:par>
    </p:tnLst>
    <p:bldLst>
      <p:bldP spid="2" grpId="0"/>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0E04-AAF0-4A7E-AFD4-C61268619956}"/>
              </a:ext>
            </a:extLst>
          </p:cNvPr>
          <p:cNvSpPr>
            <a:spLocks noGrp="1"/>
          </p:cNvSpPr>
          <p:nvPr>
            <p:ph type="title"/>
          </p:nvPr>
        </p:nvSpPr>
        <p:spPr>
          <a:xfrm>
            <a:off x="1260199" y="1406587"/>
            <a:ext cx="2268671" cy="582135"/>
          </a:xfrm>
        </p:spPr>
        <p:txBody>
          <a:bodyPr>
            <a:normAutofit/>
          </a:bodyPr>
          <a:lstStyle/>
          <a:p>
            <a:r>
              <a:rPr lang="en-US" sz="2800" dirty="0"/>
              <a:t>Nmap Scan</a:t>
            </a:r>
          </a:p>
        </p:txBody>
      </p:sp>
      <p:sp>
        <p:nvSpPr>
          <p:cNvPr id="4" name="Text Placeholder 3">
            <a:extLst>
              <a:ext uri="{FF2B5EF4-FFF2-40B4-BE49-F238E27FC236}">
                <a16:creationId xmlns:a16="http://schemas.microsoft.com/office/drawing/2014/main" id="{8498F6FB-B7CC-424E-A0B4-BC57069699A9}"/>
              </a:ext>
            </a:extLst>
          </p:cNvPr>
          <p:cNvSpPr>
            <a:spLocks noGrp="1"/>
          </p:cNvSpPr>
          <p:nvPr>
            <p:ph type="body" sz="half" idx="2"/>
          </p:nvPr>
        </p:nvSpPr>
        <p:spPr>
          <a:xfrm>
            <a:off x="1260199" y="2370528"/>
            <a:ext cx="2387940" cy="1683987"/>
          </a:xfrm>
        </p:spPr>
        <p:txBody>
          <a:bodyPr>
            <a:normAutofit/>
          </a:bodyPr>
          <a:lstStyle/>
          <a:p>
            <a:r>
              <a:rPr lang="en-US" dirty="0"/>
              <a:t>This screenshot shows the Nmap scan result of the Linux Server VM.</a:t>
            </a:r>
          </a:p>
        </p:txBody>
      </p:sp>
      <p:pic>
        <p:nvPicPr>
          <p:cNvPr id="6" name="Picture Placeholder 3" descr="Graphical user interface, text&#10;&#10;Description automatically generated">
            <a:extLst>
              <a:ext uri="{FF2B5EF4-FFF2-40B4-BE49-F238E27FC236}">
                <a16:creationId xmlns:a16="http://schemas.microsoft.com/office/drawing/2014/main" id="{B7493FD3-BFBB-4163-AB77-6177C7FF35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780661" y="1024780"/>
            <a:ext cx="8102980" cy="4375482"/>
          </a:xfrm>
          <a:prstGeom prst="rect">
            <a:avLst/>
          </a:prstGeom>
          <a:effectLst>
            <a:reflection blurRad="6350" stA="50000" endA="275" endPos="40000" dist="101600" dir="5400000" sy="-100000" algn="bl" rotWithShape="0"/>
          </a:effectLst>
        </p:spPr>
      </p:pic>
      <p:sp>
        <p:nvSpPr>
          <p:cNvPr id="7" name="Rectangle 6">
            <a:extLst>
              <a:ext uri="{FF2B5EF4-FFF2-40B4-BE49-F238E27FC236}">
                <a16:creationId xmlns:a16="http://schemas.microsoft.com/office/drawing/2014/main" id="{4BA62FD1-6519-45C5-983D-E3E1C7F63A1C}"/>
              </a:ext>
            </a:extLst>
          </p:cNvPr>
          <p:cNvSpPr/>
          <p:nvPr/>
        </p:nvSpPr>
        <p:spPr>
          <a:xfrm>
            <a:off x="5773045" y="2252870"/>
            <a:ext cx="4118211" cy="1867100"/>
          </a:xfrm>
          <a:prstGeom prst="rect">
            <a:avLst/>
          </a:prstGeom>
          <a:noFill/>
          <a:ln w="28575"/>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11FFD06-77AF-4B01-850F-87A5739E50C6}"/>
              </a:ext>
            </a:extLst>
          </p:cNvPr>
          <p:cNvCxnSpPr>
            <a:cxnSpLocks/>
          </p:cNvCxnSpPr>
          <p:nvPr/>
        </p:nvCxnSpPr>
        <p:spPr>
          <a:xfrm flipV="1">
            <a:off x="7726018" y="4293705"/>
            <a:ext cx="0" cy="596349"/>
          </a:xfrm>
          <a:prstGeom prst="straightConnector1">
            <a:avLst/>
          </a:prstGeom>
          <a:ln w="38100">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79759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5" name="Rectangle 14">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8F8A2FE-8C54-4282-AC09-4F69F9CBFB31}"/>
              </a:ext>
            </a:extLst>
          </p:cNvPr>
          <p:cNvSpPr>
            <a:spLocks noGrp="1"/>
          </p:cNvSpPr>
          <p:nvPr>
            <p:ph type="title"/>
          </p:nvPr>
        </p:nvSpPr>
        <p:spPr>
          <a:xfrm>
            <a:off x="1600515" y="2644726"/>
            <a:ext cx="9512395" cy="2053258"/>
          </a:xfrm>
        </p:spPr>
        <p:txBody>
          <a:bodyPr vert="horz" lIns="91440" tIns="45720" rIns="91440" bIns="45720" rtlCol="0" anchor="t">
            <a:normAutofit/>
          </a:bodyPr>
          <a:lstStyle/>
          <a:p>
            <a:r>
              <a:rPr lang="en-US" sz="4400" dirty="0"/>
              <a:t>What skills were learned?</a:t>
            </a:r>
          </a:p>
        </p:txBody>
      </p:sp>
      <p:sp>
        <p:nvSpPr>
          <p:cNvPr id="6" name="Text Placeholder 5">
            <a:extLst>
              <a:ext uri="{FF2B5EF4-FFF2-40B4-BE49-F238E27FC236}">
                <a16:creationId xmlns:a16="http://schemas.microsoft.com/office/drawing/2014/main" id="{D48005EA-E108-458C-9D57-CEBF1CD25C2F}"/>
              </a:ext>
            </a:extLst>
          </p:cNvPr>
          <p:cNvSpPr>
            <a:spLocks noGrp="1"/>
          </p:cNvSpPr>
          <p:nvPr>
            <p:ph type="body" idx="1"/>
          </p:nvPr>
        </p:nvSpPr>
        <p:spPr>
          <a:xfrm>
            <a:off x="1600514" y="3623540"/>
            <a:ext cx="9512395" cy="986408"/>
          </a:xfrm>
        </p:spPr>
        <p:txBody>
          <a:bodyPr vert="horz" lIns="91440" tIns="45720" rIns="91440" bIns="45720" rtlCol="0" anchor="b">
            <a:noAutofit/>
          </a:bodyPr>
          <a:lstStyle/>
          <a:p>
            <a:pPr marL="342900" indent="-342900">
              <a:buFont typeface="Arial" panose="020B0604020202020204" pitchFamily="34" charset="0"/>
              <a:buChar char="•"/>
            </a:pPr>
            <a:r>
              <a:rPr lang="en-US" sz="1900" dirty="0">
                <a:solidFill>
                  <a:schemeClr val="tx1"/>
                </a:solidFill>
              </a:rPr>
              <a:t>Communicating with knowledge to know a specific function of a command.</a:t>
            </a:r>
          </a:p>
          <a:p>
            <a:pPr marL="342900" indent="-342900">
              <a:buFont typeface="Arial" panose="020B0604020202020204" pitchFamily="34" charset="0"/>
              <a:buChar char="•"/>
            </a:pPr>
            <a:r>
              <a:rPr lang="en-US" sz="1900" dirty="0">
                <a:solidFill>
                  <a:schemeClr val="tx1"/>
                </a:solidFill>
              </a:rPr>
              <a:t>Learning how to use the </a:t>
            </a:r>
            <a:r>
              <a:rPr lang="en-US" sz="1900" i="1" dirty="0">
                <a:solidFill>
                  <a:schemeClr val="tx1"/>
                </a:solidFill>
              </a:rPr>
              <a:t>Nmap</a:t>
            </a:r>
            <a:r>
              <a:rPr lang="en-US" sz="1900" dirty="0">
                <a:solidFill>
                  <a:schemeClr val="tx1"/>
                </a:solidFill>
              </a:rPr>
              <a:t> command to scan for results for a certain Virtual Machine (VM) (i.e., Linux).</a:t>
            </a:r>
          </a:p>
        </p:txBody>
      </p:sp>
    </p:spTree>
    <p:extLst>
      <p:ext uri="{BB962C8B-B14F-4D97-AF65-F5344CB8AC3E}">
        <p14:creationId xmlns:p14="http://schemas.microsoft.com/office/powerpoint/2010/main" val="322497709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3864-938A-4DEB-9734-8A6F96B92753}"/>
              </a:ext>
            </a:extLst>
          </p:cNvPr>
          <p:cNvSpPr>
            <a:spLocks noGrp="1"/>
          </p:cNvSpPr>
          <p:nvPr>
            <p:ph type="title"/>
          </p:nvPr>
        </p:nvSpPr>
        <p:spPr/>
        <p:txBody>
          <a:bodyPr>
            <a:normAutofit/>
          </a:bodyPr>
          <a:lstStyle/>
          <a:p>
            <a:r>
              <a:rPr lang="en-US" sz="4400" dirty="0"/>
              <a:t>Module 4: Bring Your Own Device (BYOD) </a:t>
            </a:r>
            <a:br>
              <a:rPr lang="en-US" sz="4400" dirty="0"/>
            </a:br>
            <a:r>
              <a:rPr lang="en-US" sz="4400" dirty="0"/>
              <a:t>Security Policy  </a:t>
            </a:r>
          </a:p>
        </p:txBody>
      </p:sp>
      <p:sp>
        <p:nvSpPr>
          <p:cNvPr id="3" name="Text Placeholder 2">
            <a:extLst>
              <a:ext uri="{FF2B5EF4-FFF2-40B4-BE49-F238E27FC236}">
                <a16:creationId xmlns:a16="http://schemas.microsoft.com/office/drawing/2014/main" id="{C492E550-9535-4BF2-8E8C-E08F2797814F}"/>
              </a:ext>
            </a:extLst>
          </p:cNvPr>
          <p:cNvSpPr>
            <a:spLocks noGrp="1"/>
          </p:cNvSpPr>
          <p:nvPr>
            <p:ph type="body" idx="1"/>
          </p:nvPr>
        </p:nvSpPr>
        <p:spPr>
          <a:xfrm>
            <a:off x="3221150" y="3428999"/>
            <a:ext cx="7891760" cy="1553818"/>
          </a:xfrm>
        </p:spPr>
        <p:txBody>
          <a:bodyPr>
            <a:normAutofit/>
          </a:bodyPr>
          <a:lstStyle/>
          <a:p>
            <a:r>
              <a:rPr lang="en-US" sz="1600" dirty="0"/>
              <a:t>In this module, we had to create our own BYOD policy in a company-based scenario. A BYOD an IT policy that enables, and sometimes promotes, workers to access corporate data and systems via personal mobile devices such as cellphones, tablets, and laptop computers. BYOD has four fundamental choices or access levels: Personal devices have unrestricted access.</a:t>
            </a:r>
          </a:p>
        </p:txBody>
      </p:sp>
    </p:spTree>
    <p:extLst>
      <p:ext uri="{BB962C8B-B14F-4D97-AF65-F5344CB8AC3E}">
        <p14:creationId xmlns:p14="http://schemas.microsoft.com/office/powerpoint/2010/main" val="2065320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83A8BB0-85C4-4028-803C-9CB60B027E19}"/>
              </a:ext>
            </a:extLst>
          </p:cNvPr>
          <p:cNvSpPr>
            <a:spLocks noGrp="1"/>
          </p:cNvSpPr>
          <p:nvPr>
            <p:ph type="title"/>
          </p:nvPr>
        </p:nvSpPr>
        <p:spPr>
          <a:xfrm>
            <a:off x="1587710" y="174010"/>
            <a:ext cx="9486690" cy="547980"/>
          </a:xfrm>
        </p:spPr>
        <p:txBody>
          <a:bodyPr>
            <a:normAutofit fontScale="90000"/>
          </a:bodyPr>
          <a:lstStyle/>
          <a:p>
            <a:r>
              <a:rPr lang="en-US" sz="3200" dirty="0"/>
              <a:t>BYOD Security Policy</a:t>
            </a:r>
          </a:p>
        </p:txBody>
      </p:sp>
      <p:pic>
        <p:nvPicPr>
          <p:cNvPr id="22" name="Picture 21" descr="Graphical user interface, text, application&#10;&#10;Description automatically generated">
            <a:extLst>
              <a:ext uri="{FF2B5EF4-FFF2-40B4-BE49-F238E27FC236}">
                <a16:creationId xmlns:a16="http://schemas.microsoft.com/office/drawing/2014/main" id="{F2B53569-05E1-496C-85BA-BF8E8D805E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17600" y="721989"/>
            <a:ext cx="10604290" cy="5962002"/>
          </a:xfrm>
          <a:prstGeom prst="rect">
            <a:avLst/>
          </a:prstGeom>
          <a:ln>
            <a:noFill/>
          </a:ln>
          <a:effectLst>
            <a:softEdge rad="112500"/>
          </a:effectLst>
        </p:spPr>
      </p:pic>
    </p:spTree>
    <p:extLst>
      <p:ext uri="{BB962C8B-B14F-4D97-AF65-F5344CB8AC3E}">
        <p14:creationId xmlns:p14="http://schemas.microsoft.com/office/powerpoint/2010/main" val="65972946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eams&#10;&#10;Description automatically generated">
            <a:extLst>
              <a:ext uri="{FF2B5EF4-FFF2-40B4-BE49-F238E27FC236}">
                <a16:creationId xmlns:a16="http://schemas.microsoft.com/office/drawing/2014/main" id="{CB7D733F-B7FC-450E-88EC-6FB3D3DAD5A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33016" y="732204"/>
            <a:ext cx="10085694" cy="5793264"/>
          </a:xfrm>
          <a:prstGeom prst="rect">
            <a:avLst/>
          </a:prstGeom>
          <a:ln>
            <a:noFill/>
          </a:ln>
          <a:effectLst>
            <a:softEdge rad="112500"/>
          </a:effectLst>
        </p:spPr>
      </p:pic>
      <p:sp>
        <p:nvSpPr>
          <p:cNvPr id="2" name="Title 1">
            <a:extLst>
              <a:ext uri="{FF2B5EF4-FFF2-40B4-BE49-F238E27FC236}">
                <a16:creationId xmlns:a16="http://schemas.microsoft.com/office/drawing/2014/main" id="{E01EBB1A-161A-4B8A-85A1-02B9AB12D689}"/>
              </a:ext>
            </a:extLst>
          </p:cNvPr>
          <p:cNvSpPr>
            <a:spLocks noGrp="1"/>
          </p:cNvSpPr>
          <p:nvPr>
            <p:ph type="title"/>
          </p:nvPr>
        </p:nvSpPr>
        <p:spPr>
          <a:xfrm>
            <a:off x="1601357" y="332532"/>
            <a:ext cx="9486690" cy="540925"/>
          </a:xfrm>
        </p:spPr>
        <p:txBody>
          <a:bodyPr>
            <a:normAutofit fontScale="90000"/>
          </a:bodyPr>
          <a:lstStyle/>
          <a:p>
            <a:r>
              <a:rPr lang="en-US" sz="3200" dirty="0"/>
              <a:t>BYOD Security Policy (continued)</a:t>
            </a:r>
          </a:p>
        </p:txBody>
      </p:sp>
    </p:spTree>
    <p:extLst>
      <p:ext uri="{BB962C8B-B14F-4D97-AF65-F5344CB8AC3E}">
        <p14:creationId xmlns:p14="http://schemas.microsoft.com/office/powerpoint/2010/main" val="3724109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3" name="Rectangle 12">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useBgFill="1">
        <p:nvSpPr>
          <p:cNvPr id="15" name="Rectangle 14">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7" name="Rectangle 16">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 name="Rectangle 18">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5" name="Title 4">
            <a:extLst>
              <a:ext uri="{FF2B5EF4-FFF2-40B4-BE49-F238E27FC236}">
                <a16:creationId xmlns:a16="http://schemas.microsoft.com/office/drawing/2014/main" id="{D8F8A2FE-8C54-4282-AC09-4F69F9CBFB31}"/>
              </a:ext>
            </a:extLst>
          </p:cNvPr>
          <p:cNvSpPr>
            <a:spLocks noGrp="1"/>
          </p:cNvSpPr>
          <p:nvPr>
            <p:ph type="title"/>
          </p:nvPr>
        </p:nvSpPr>
        <p:spPr>
          <a:xfrm>
            <a:off x="1600515" y="2644726"/>
            <a:ext cx="9512395" cy="2053258"/>
          </a:xfrm>
        </p:spPr>
        <p:txBody>
          <a:bodyPr vert="horz" lIns="91440" tIns="45720" rIns="91440" bIns="45720" rtlCol="0" anchor="t">
            <a:normAutofit/>
          </a:bodyPr>
          <a:lstStyle/>
          <a:p>
            <a:r>
              <a:rPr lang="en-US" sz="4400" dirty="0"/>
              <a:t>What skills were learned?</a:t>
            </a:r>
          </a:p>
        </p:txBody>
      </p:sp>
      <p:sp>
        <p:nvSpPr>
          <p:cNvPr id="6" name="Text Placeholder 5">
            <a:extLst>
              <a:ext uri="{FF2B5EF4-FFF2-40B4-BE49-F238E27FC236}">
                <a16:creationId xmlns:a16="http://schemas.microsoft.com/office/drawing/2014/main" id="{D48005EA-E108-458C-9D57-CEBF1CD25C2F}"/>
              </a:ext>
            </a:extLst>
          </p:cNvPr>
          <p:cNvSpPr>
            <a:spLocks noGrp="1"/>
          </p:cNvSpPr>
          <p:nvPr>
            <p:ph type="body" idx="1"/>
          </p:nvPr>
        </p:nvSpPr>
        <p:spPr>
          <a:xfrm>
            <a:off x="1600514" y="3671355"/>
            <a:ext cx="9512395" cy="1289452"/>
          </a:xfrm>
        </p:spPr>
        <p:txBody>
          <a:bodyPr vert="horz" lIns="91440" tIns="45720" rIns="91440" bIns="45720" rtlCol="0" anchor="b">
            <a:noAutofit/>
          </a:bodyPr>
          <a:lstStyle/>
          <a:p>
            <a:pPr marL="342900" indent="-342900">
              <a:buFont typeface="Arial" panose="020B0604020202020204" pitchFamily="34" charset="0"/>
              <a:buChar char="•"/>
            </a:pPr>
            <a:r>
              <a:rPr lang="en-US" sz="1900" dirty="0">
                <a:solidFill>
                  <a:schemeClr val="tx1"/>
                </a:solidFill>
              </a:rPr>
              <a:t>Using critical thinking and research to produce fair and professional policies for employees.</a:t>
            </a:r>
          </a:p>
          <a:p>
            <a:pPr marL="342900" indent="-342900">
              <a:buFont typeface="Arial" panose="020B0604020202020204" pitchFamily="34" charset="0"/>
              <a:buChar char="•"/>
            </a:pPr>
            <a:r>
              <a:rPr lang="en-US" sz="1900" dirty="0">
                <a:solidFill>
                  <a:schemeClr val="tx1"/>
                </a:solidFill>
              </a:rPr>
              <a:t>Utilizing a scenario of being a manager/supervisor to present these policies to employees.</a:t>
            </a:r>
          </a:p>
        </p:txBody>
      </p:sp>
    </p:spTree>
    <p:extLst>
      <p:ext uri="{BB962C8B-B14F-4D97-AF65-F5344CB8AC3E}">
        <p14:creationId xmlns:p14="http://schemas.microsoft.com/office/powerpoint/2010/main" val="156963401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6EBD-7B17-4ACB-A859-E8B624E8FEB3}"/>
              </a:ext>
            </a:extLst>
          </p:cNvPr>
          <p:cNvSpPr>
            <a:spLocks noGrp="1"/>
          </p:cNvSpPr>
          <p:nvPr>
            <p:ph type="title"/>
          </p:nvPr>
        </p:nvSpPr>
        <p:spPr/>
        <p:txBody>
          <a:bodyPr>
            <a:normAutofit/>
          </a:bodyPr>
          <a:lstStyle/>
          <a:p>
            <a:r>
              <a:rPr lang="en-US" sz="4400" dirty="0"/>
              <a:t>Module 5: Multifactor Authentication (MFA)</a:t>
            </a:r>
          </a:p>
        </p:txBody>
      </p:sp>
      <p:sp>
        <p:nvSpPr>
          <p:cNvPr id="3" name="Text Placeholder 2">
            <a:extLst>
              <a:ext uri="{FF2B5EF4-FFF2-40B4-BE49-F238E27FC236}">
                <a16:creationId xmlns:a16="http://schemas.microsoft.com/office/drawing/2014/main" id="{3688A039-024C-4292-8077-4666F8006E1C}"/>
              </a:ext>
            </a:extLst>
          </p:cNvPr>
          <p:cNvSpPr>
            <a:spLocks noGrp="1"/>
          </p:cNvSpPr>
          <p:nvPr>
            <p:ph type="body" idx="1"/>
          </p:nvPr>
        </p:nvSpPr>
        <p:spPr>
          <a:xfrm>
            <a:off x="3221150" y="2852381"/>
            <a:ext cx="7891760" cy="750627"/>
          </a:xfrm>
        </p:spPr>
        <p:txBody>
          <a:bodyPr>
            <a:normAutofit/>
          </a:bodyPr>
          <a:lstStyle/>
          <a:p>
            <a:r>
              <a:rPr lang="en-US" sz="1800" dirty="0"/>
              <a:t>In this module, we used multifactor authentication to build security measures to manage enterprise computing resources (MFA).</a:t>
            </a:r>
          </a:p>
        </p:txBody>
      </p:sp>
    </p:spTree>
    <p:extLst>
      <p:ext uri="{BB962C8B-B14F-4D97-AF65-F5344CB8AC3E}">
        <p14:creationId xmlns:p14="http://schemas.microsoft.com/office/powerpoint/2010/main" val="2257372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29444-0058-4E4D-974F-D95CC8213EA3}"/>
              </a:ext>
            </a:extLst>
          </p:cNvPr>
          <p:cNvSpPr>
            <a:spLocks noGrp="1"/>
          </p:cNvSpPr>
          <p:nvPr>
            <p:ph type="title"/>
          </p:nvPr>
        </p:nvSpPr>
        <p:spPr>
          <a:xfrm>
            <a:off x="1130992" y="1243696"/>
            <a:ext cx="2793220" cy="1584512"/>
          </a:xfrm>
        </p:spPr>
        <p:txBody>
          <a:bodyPr>
            <a:normAutofit/>
          </a:bodyPr>
          <a:lstStyle/>
          <a:p>
            <a:r>
              <a:rPr lang="en-US" sz="2800" dirty="0"/>
              <a:t>Common-auth Configuration File</a:t>
            </a:r>
          </a:p>
        </p:txBody>
      </p:sp>
      <p:sp>
        <p:nvSpPr>
          <p:cNvPr id="6" name="Text Placeholder 5">
            <a:extLst>
              <a:ext uri="{FF2B5EF4-FFF2-40B4-BE49-F238E27FC236}">
                <a16:creationId xmlns:a16="http://schemas.microsoft.com/office/drawing/2014/main" id="{51B94CCE-6A6E-446E-870E-4D2074D70421}"/>
              </a:ext>
            </a:extLst>
          </p:cNvPr>
          <p:cNvSpPr>
            <a:spLocks noGrp="1"/>
          </p:cNvSpPr>
          <p:nvPr>
            <p:ph type="body" sz="half" idx="2"/>
          </p:nvPr>
        </p:nvSpPr>
        <p:spPr>
          <a:xfrm>
            <a:off x="1130992" y="2797268"/>
            <a:ext cx="2793220" cy="1389126"/>
          </a:xfrm>
        </p:spPr>
        <p:txBody>
          <a:bodyPr>
            <a:normAutofit/>
          </a:bodyPr>
          <a:lstStyle/>
          <a:p>
            <a:r>
              <a:rPr lang="en-US" dirty="0"/>
              <a:t>This screenshot shows the entry that indicates the use of the Google Authenticator module. </a:t>
            </a:r>
          </a:p>
        </p:txBody>
      </p:sp>
      <p:pic>
        <p:nvPicPr>
          <p:cNvPr id="7" name="Picture Placeholder 3" descr="A screenshot of a computer&#10;&#10;Description automatically generated with medium confidence">
            <a:extLst>
              <a:ext uri="{FF2B5EF4-FFF2-40B4-BE49-F238E27FC236}">
                <a16:creationId xmlns:a16="http://schemas.microsoft.com/office/drawing/2014/main" id="{1A2DCBD9-7B7F-43EE-A650-61D1E5CBE7D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924212" y="793320"/>
            <a:ext cx="8088017" cy="4502011"/>
          </a:xfrm>
          <a:prstGeom prst="rect">
            <a:avLst/>
          </a:prstGeom>
          <a:effectLst>
            <a:reflection blurRad="6350" stA="50000" endA="275" endPos="40000" dist="101600" dir="5400000" sy="-100000" algn="bl" rotWithShape="0"/>
          </a:effectLst>
        </p:spPr>
      </p:pic>
      <p:sp>
        <p:nvSpPr>
          <p:cNvPr id="8" name="Rectangle 7">
            <a:extLst>
              <a:ext uri="{FF2B5EF4-FFF2-40B4-BE49-F238E27FC236}">
                <a16:creationId xmlns:a16="http://schemas.microsoft.com/office/drawing/2014/main" id="{DA0412D9-8784-460C-88B5-4F5D9D2ADF48}"/>
              </a:ext>
            </a:extLst>
          </p:cNvPr>
          <p:cNvSpPr/>
          <p:nvPr/>
        </p:nvSpPr>
        <p:spPr>
          <a:xfrm>
            <a:off x="5650173" y="4285397"/>
            <a:ext cx="2906973" cy="147356"/>
          </a:xfrm>
          <a:prstGeom prst="rect">
            <a:avLst/>
          </a:prstGeom>
          <a:noFill/>
          <a:ln w="28575" cap="flat" cmpd="sng" algn="ctr">
            <a:solidFill>
              <a:srgbClr val="4472C4">
                <a:shade val="50000"/>
              </a:srgbClr>
            </a:solidFill>
            <a:prstDash val="solid"/>
            <a:miter lim="800000"/>
          </a:ln>
          <a:effectLst>
            <a:glow rad="63500">
              <a:srgbClr val="5B9BD5">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01CA233E-65AD-406D-A368-A30C56D3F52C}"/>
              </a:ext>
            </a:extLst>
          </p:cNvPr>
          <p:cNvCxnSpPr>
            <a:cxnSpLocks/>
          </p:cNvCxnSpPr>
          <p:nvPr/>
        </p:nvCxnSpPr>
        <p:spPr>
          <a:xfrm flipH="1" flipV="1">
            <a:off x="8696394" y="4359075"/>
            <a:ext cx="503581" cy="26505"/>
          </a:xfrm>
          <a:prstGeom prst="straightConnector1">
            <a:avLst/>
          </a:prstGeom>
          <a:noFill/>
          <a:ln w="57150" cap="flat" cmpd="sng" algn="ctr">
            <a:solidFill>
              <a:srgbClr val="4472C4"/>
            </a:solidFill>
            <a:prstDash val="solid"/>
            <a:miter lim="800000"/>
            <a:tailEnd type="triangle"/>
          </a:ln>
          <a:effectLst>
            <a:glow rad="63500">
              <a:srgbClr val="5B9BD5">
                <a:satMod val="175000"/>
                <a:alpha val="40000"/>
              </a:srgbClr>
            </a:glow>
          </a:effectLst>
        </p:spPr>
      </p:cxnSp>
    </p:spTree>
    <p:extLst>
      <p:ext uri="{BB962C8B-B14F-4D97-AF65-F5344CB8AC3E}">
        <p14:creationId xmlns:p14="http://schemas.microsoft.com/office/powerpoint/2010/main" val="232958052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52AA-B269-4BCE-8460-F896853DC035}"/>
              </a:ext>
            </a:extLst>
          </p:cNvPr>
          <p:cNvSpPr>
            <a:spLocks noGrp="1"/>
          </p:cNvSpPr>
          <p:nvPr>
            <p:ph type="title"/>
          </p:nvPr>
        </p:nvSpPr>
        <p:spPr>
          <a:xfrm>
            <a:off x="1587711" y="858992"/>
            <a:ext cx="1878820" cy="1584512"/>
          </a:xfrm>
        </p:spPr>
        <p:txBody>
          <a:bodyPr>
            <a:normAutofit/>
          </a:bodyPr>
          <a:lstStyle/>
          <a:p>
            <a:r>
              <a:rPr lang="en-US" sz="2800" dirty="0"/>
              <a:t>MFA Logon Screen</a:t>
            </a:r>
          </a:p>
        </p:txBody>
      </p:sp>
      <p:sp>
        <p:nvSpPr>
          <p:cNvPr id="4" name="Text Placeholder 3">
            <a:extLst>
              <a:ext uri="{FF2B5EF4-FFF2-40B4-BE49-F238E27FC236}">
                <a16:creationId xmlns:a16="http://schemas.microsoft.com/office/drawing/2014/main" id="{0CFD66BA-AEEB-4EC8-8E7D-528A1EB65E44}"/>
              </a:ext>
            </a:extLst>
          </p:cNvPr>
          <p:cNvSpPr>
            <a:spLocks noGrp="1"/>
          </p:cNvSpPr>
          <p:nvPr>
            <p:ph type="body" sz="half" idx="2"/>
          </p:nvPr>
        </p:nvSpPr>
        <p:spPr>
          <a:xfrm>
            <a:off x="1587711" y="2537551"/>
            <a:ext cx="2206367" cy="1389126"/>
          </a:xfrm>
        </p:spPr>
        <p:txBody>
          <a:bodyPr>
            <a:normAutofit lnSpcReduction="10000"/>
          </a:bodyPr>
          <a:lstStyle/>
          <a:p>
            <a:r>
              <a:rPr lang="en-US" dirty="0"/>
              <a:t>This screenshot shows the logon screen where a verification code is required.</a:t>
            </a:r>
          </a:p>
        </p:txBody>
      </p:sp>
      <p:pic>
        <p:nvPicPr>
          <p:cNvPr id="5" name="Picture Placeholder 9" descr="A screenshot of a computer&#10;&#10;Description automatically generated with medium confidence">
            <a:extLst>
              <a:ext uri="{FF2B5EF4-FFF2-40B4-BE49-F238E27FC236}">
                <a16:creationId xmlns:a16="http://schemas.microsoft.com/office/drawing/2014/main" id="{CEEAF1E3-647E-4B7F-822F-F1366C607D8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994" r="3994"/>
          <a:stretch>
            <a:fillRect/>
          </a:stretch>
        </p:blipFill>
        <p:spPr>
          <a:xfrm>
            <a:off x="3938111" y="681571"/>
            <a:ext cx="7965942" cy="4480842"/>
          </a:xfrm>
          <a:prstGeom prst="rect">
            <a:avLst/>
          </a:prstGeom>
          <a:effectLst>
            <a:reflection blurRad="6350" stA="50000" endA="275" endPos="40000" dist="101600" dir="5400000" sy="-100000" algn="bl" rotWithShape="0"/>
          </a:effectLst>
        </p:spPr>
      </p:pic>
    </p:spTree>
    <p:extLst>
      <p:ext uri="{BB962C8B-B14F-4D97-AF65-F5344CB8AC3E}">
        <p14:creationId xmlns:p14="http://schemas.microsoft.com/office/powerpoint/2010/main" val="86200729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3" name="Rectangle 12">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useBgFill="1">
        <p:nvSpPr>
          <p:cNvPr id="15" name="Rectangle 14">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7" name="Rectangle 16">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 name="Rectangle 18">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5" name="Title 4">
            <a:extLst>
              <a:ext uri="{FF2B5EF4-FFF2-40B4-BE49-F238E27FC236}">
                <a16:creationId xmlns:a16="http://schemas.microsoft.com/office/drawing/2014/main" id="{D8F8A2FE-8C54-4282-AC09-4F69F9CBFB31}"/>
              </a:ext>
            </a:extLst>
          </p:cNvPr>
          <p:cNvSpPr>
            <a:spLocks noGrp="1"/>
          </p:cNvSpPr>
          <p:nvPr>
            <p:ph type="title"/>
          </p:nvPr>
        </p:nvSpPr>
        <p:spPr>
          <a:xfrm>
            <a:off x="1600515" y="2644726"/>
            <a:ext cx="9512395" cy="2053258"/>
          </a:xfrm>
        </p:spPr>
        <p:txBody>
          <a:bodyPr vert="horz" lIns="91440" tIns="45720" rIns="91440" bIns="45720" rtlCol="0" anchor="t">
            <a:normAutofit/>
          </a:bodyPr>
          <a:lstStyle/>
          <a:p>
            <a:r>
              <a:rPr lang="en-US" sz="4400" dirty="0"/>
              <a:t>What skills were learned?</a:t>
            </a:r>
          </a:p>
        </p:txBody>
      </p:sp>
      <p:sp>
        <p:nvSpPr>
          <p:cNvPr id="6" name="Text Placeholder 5">
            <a:extLst>
              <a:ext uri="{FF2B5EF4-FFF2-40B4-BE49-F238E27FC236}">
                <a16:creationId xmlns:a16="http://schemas.microsoft.com/office/drawing/2014/main" id="{D48005EA-E108-458C-9D57-CEBF1CD25C2F}"/>
              </a:ext>
            </a:extLst>
          </p:cNvPr>
          <p:cNvSpPr>
            <a:spLocks noGrp="1"/>
          </p:cNvSpPr>
          <p:nvPr>
            <p:ph type="body" idx="1"/>
          </p:nvPr>
        </p:nvSpPr>
        <p:spPr>
          <a:xfrm>
            <a:off x="1600514" y="3671355"/>
            <a:ext cx="9512395" cy="805111"/>
          </a:xfrm>
        </p:spPr>
        <p:txBody>
          <a:bodyPr vert="horz" lIns="91440" tIns="45720" rIns="91440" bIns="45720" rtlCol="0" anchor="b">
            <a:noAutofit/>
          </a:bodyPr>
          <a:lstStyle/>
          <a:p>
            <a:pPr marL="342900" indent="-342900">
              <a:buFont typeface="Arial" panose="020B0604020202020204" pitchFamily="34" charset="0"/>
              <a:buChar char="•"/>
            </a:pPr>
            <a:r>
              <a:rPr lang="en-US" sz="1900" dirty="0">
                <a:solidFill>
                  <a:schemeClr val="tx1"/>
                </a:solidFill>
              </a:rPr>
              <a:t>What it is like as a Linux administrator to utilize an authenticator to access VM ware from another device.</a:t>
            </a:r>
          </a:p>
        </p:txBody>
      </p:sp>
    </p:spTree>
    <p:extLst>
      <p:ext uri="{BB962C8B-B14F-4D97-AF65-F5344CB8AC3E}">
        <p14:creationId xmlns:p14="http://schemas.microsoft.com/office/powerpoint/2010/main" val="7465562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87AE09-92C0-428C-A2F7-C22FDF57E83C}"/>
              </a:ext>
            </a:extLst>
          </p:cNvPr>
          <p:cNvSpPr>
            <a:spLocks noGrp="1"/>
          </p:cNvSpPr>
          <p:nvPr>
            <p:ph type="title"/>
          </p:nvPr>
        </p:nvSpPr>
        <p:spPr/>
        <p:txBody>
          <a:bodyPr/>
          <a:lstStyle/>
          <a:p>
            <a:r>
              <a:rPr lang="en-US" dirty="0"/>
              <a:t>This Portfolio Contains…</a:t>
            </a:r>
          </a:p>
        </p:txBody>
      </p:sp>
      <p:sp>
        <p:nvSpPr>
          <p:cNvPr id="6" name="Text Placeholder 5">
            <a:extLst>
              <a:ext uri="{FF2B5EF4-FFF2-40B4-BE49-F238E27FC236}">
                <a16:creationId xmlns:a16="http://schemas.microsoft.com/office/drawing/2014/main" id="{17F35B98-2ED9-4054-9261-C1B40CE57183}"/>
              </a:ext>
            </a:extLst>
          </p:cNvPr>
          <p:cNvSpPr>
            <a:spLocks noGrp="1"/>
          </p:cNvSpPr>
          <p:nvPr>
            <p:ph type="body" sz="half" idx="2"/>
          </p:nvPr>
        </p:nvSpPr>
        <p:spPr>
          <a:xfrm>
            <a:off x="1587712" y="2251910"/>
            <a:ext cx="4043440" cy="3829114"/>
          </a:xfrm>
        </p:spPr>
        <p:txBody>
          <a:bodyPr>
            <a:normAutofit/>
          </a:bodyPr>
          <a:lstStyle/>
          <a:p>
            <a:pPr marL="342900" indent="-342900">
              <a:buFont typeface="+mj-lt"/>
              <a:buAutoNum type="arabicPeriod"/>
            </a:pPr>
            <a:r>
              <a:rPr lang="en-US" sz="1800" dirty="0"/>
              <a:t>Introduction</a:t>
            </a:r>
          </a:p>
          <a:p>
            <a:pPr marL="342900" indent="-342900">
              <a:buFont typeface="+mj-lt"/>
              <a:buAutoNum type="arabicPeriod"/>
            </a:pPr>
            <a:r>
              <a:rPr lang="en-US" sz="1800" dirty="0"/>
              <a:t>Modules</a:t>
            </a:r>
          </a:p>
          <a:p>
            <a:pPr marL="342900" indent="-342900">
              <a:buFont typeface="+mj-lt"/>
              <a:buAutoNum type="arabicPeriod"/>
            </a:pPr>
            <a:r>
              <a:rPr lang="en-US" sz="1800" dirty="0"/>
              <a:t>What skills were learned in each Module</a:t>
            </a:r>
          </a:p>
          <a:p>
            <a:pPr marL="342900" indent="-342900">
              <a:buFont typeface="+mj-lt"/>
              <a:buAutoNum type="arabicPeriod"/>
            </a:pPr>
            <a:r>
              <a:rPr lang="en-US" sz="1800" dirty="0"/>
              <a:t>Conclusion (What was learned in the course)</a:t>
            </a:r>
          </a:p>
        </p:txBody>
      </p:sp>
      <p:pic>
        <p:nvPicPr>
          <p:cNvPr id="8" name="Graphic 7" descr="Remote learning language outline">
            <a:extLst>
              <a:ext uri="{FF2B5EF4-FFF2-40B4-BE49-F238E27FC236}">
                <a16:creationId xmlns:a16="http://schemas.microsoft.com/office/drawing/2014/main" id="{D65E7243-274E-4346-AB9A-6BB881BFCA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8573" y="1178101"/>
            <a:ext cx="2988366" cy="2988366"/>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17121446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8EB0-FE17-4388-BB6B-40B86A2B9ED4}"/>
              </a:ext>
            </a:extLst>
          </p:cNvPr>
          <p:cNvSpPr>
            <a:spLocks noGrp="1"/>
          </p:cNvSpPr>
          <p:nvPr>
            <p:ph type="title"/>
          </p:nvPr>
        </p:nvSpPr>
        <p:spPr>
          <a:xfrm>
            <a:off x="3221150" y="1310184"/>
            <a:ext cx="7891760" cy="2856177"/>
          </a:xfrm>
        </p:spPr>
        <p:txBody>
          <a:bodyPr>
            <a:normAutofit/>
          </a:bodyPr>
          <a:lstStyle/>
          <a:p>
            <a:r>
              <a:rPr lang="en-US" sz="4400" dirty="0"/>
              <a:t>Module 6:</a:t>
            </a:r>
            <a:br>
              <a:rPr lang="en-US" sz="4400" dirty="0"/>
            </a:br>
            <a:r>
              <a:rPr lang="en-US" sz="4400" dirty="0"/>
              <a:t>Vulnerability Assessment</a:t>
            </a:r>
          </a:p>
        </p:txBody>
      </p:sp>
      <p:sp>
        <p:nvSpPr>
          <p:cNvPr id="3" name="Text Placeholder 2">
            <a:extLst>
              <a:ext uri="{FF2B5EF4-FFF2-40B4-BE49-F238E27FC236}">
                <a16:creationId xmlns:a16="http://schemas.microsoft.com/office/drawing/2014/main" id="{288A5DA5-E3F3-4A21-9EF5-A54E50E7CEBA}"/>
              </a:ext>
            </a:extLst>
          </p:cNvPr>
          <p:cNvSpPr>
            <a:spLocks noGrp="1"/>
          </p:cNvSpPr>
          <p:nvPr>
            <p:ph type="body" idx="1"/>
          </p:nvPr>
        </p:nvSpPr>
        <p:spPr>
          <a:xfrm>
            <a:off x="3221150" y="2866031"/>
            <a:ext cx="7891760" cy="3125336"/>
          </a:xfrm>
        </p:spPr>
        <p:txBody>
          <a:bodyPr>
            <a:normAutofit fontScale="85000" lnSpcReduction="10000"/>
          </a:bodyPr>
          <a:lstStyle/>
          <a:p>
            <a:r>
              <a:rPr lang="en-US" sz="1600" dirty="0"/>
              <a:t>In this last module, we have explored and utilized three vulnerability assessment tools, including Nessus.</a:t>
            </a:r>
          </a:p>
          <a:p>
            <a:pPr marL="285750" indent="-285750">
              <a:buFont typeface="Arial" panose="020B0604020202020204" pitchFamily="34" charset="0"/>
              <a:buChar char="•"/>
            </a:pPr>
            <a:r>
              <a:rPr lang="en-US" sz="1600" b="1" dirty="0"/>
              <a:t>NMAP </a:t>
            </a:r>
            <a:r>
              <a:rPr lang="en-US" sz="1600" dirty="0"/>
              <a:t>- The NMAP tool may be used to find IP addresses that are in use on a network segment, provided that the network segment's hosts are operational.</a:t>
            </a:r>
          </a:p>
          <a:p>
            <a:pPr marL="285750" indent="-285750">
              <a:buFont typeface="Arial" panose="020B0604020202020204" pitchFamily="34" charset="0"/>
              <a:buChar char="•"/>
            </a:pPr>
            <a:r>
              <a:rPr lang="en-US" sz="1600" b="1" dirty="0" err="1"/>
              <a:t>NetCat</a:t>
            </a:r>
            <a:r>
              <a:rPr lang="en-US" sz="1600" b="1" dirty="0"/>
              <a:t> </a:t>
            </a:r>
            <a:r>
              <a:rPr lang="en-US" sz="1600" dirty="0"/>
              <a:t>- The </a:t>
            </a:r>
            <a:r>
              <a:rPr lang="en-US" sz="1600" dirty="0" err="1"/>
              <a:t>NetCat</a:t>
            </a:r>
            <a:r>
              <a:rPr lang="en-US" sz="1600" dirty="0"/>
              <a:t> tool may be used to learn more about FTP, SSH, and SMTP apps found during an NMAP scan (called banner grabbing). Knowing the version of an application running on the server might be quite beneficial during the exploitation phase.</a:t>
            </a:r>
          </a:p>
          <a:p>
            <a:pPr marL="285750" indent="-285750">
              <a:buFont typeface="Arial" panose="020B0604020202020204" pitchFamily="34" charset="0"/>
              <a:buChar char="•"/>
            </a:pPr>
            <a:r>
              <a:rPr lang="en-US" sz="1600" b="1" dirty="0"/>
              <a:t>Wireshark </a:t>
            </a:r>
            <a:r>
              <a:rPr lang="en-US" sz="1600" dirty="0"/>
              <a:t>- Wireshark is a packet sniffing utility. Security professionals can use it to monitor network traffic and provide insight into client and server applications.</a:t>
            </a:r>
          </a:p>
          <a:p>
            <a:pPr marL="285750" indent="-285750">
              <a:buFont typeface="Arial" panose="020B0604020202020204" pitchFamily="34" charset="0"/>
              <a:buChar char="•"/>
            </a:pPr>
            <a:r>
              <a:rPr lang="en-US" sz="1600" b="1" dirty="0"/>
              <a:t>Nessus </a:t>
            </a:r>
            <a:r>
              <a:rPr lang="en-US" sz="1600" dirty="0"/>
              <a:t>- Nessus Essentials is a free vulnerability scanner that serves as a starting point for vulnerability analysis.</a:t>
            </a:r>
            <a:endParaRPr lang="en-US" sz="1600" b="1" dirty="0"/>
          </a:p>
        </p:txBody>
      </p:sp>
    </p:spTree>
    <p:extLst>
      <p:ext uri="{BB962C8B-B14F-4D97-AF65-F5344CB8AC3E}">
        <p14:creationId xmlns:p14="http://schemas.microsoft.com/office/powerpoint/2010/main" val="1954273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CF27F-8210-4CDC-8D01-9676C5E8FEEA}"/>
              </a:ext>
            </a:extLst>
          </p:cNvPr>
          <p:cNvSpPr>
            <a:spLocks noGrp="1"/>
          </p:cNvSpPr>
          <p:nvPr>
            <p:ph type="title"/>
          </p:nvPr>
        </p:nvSpPr>
        <p:spPr/>
        <p:txBody>
          <a:bodyPr>
            <a:normAutofit/>
          </a:bodyPr>
          <a:lstStyle/>
          <a:p>
            <a:r>
              <a:rPr lang="en-US" sz="2800" dirty="0"/>
              <a:t>Nmap</a:t>
            </a:r>
          </a:p>
        </p:txBody>
      </p:sp>
      <p:pic>
        <p:nvPicPr>
          <p:cNvPr id="8" name="Content Placeholder 7">
            <a:extLst>
              <a:ext uri="{FF2B5EF4-FFF2-40B4-BE49-F238E27FC236}">
                <a16:creationId xmlns:a16="http://schemas.microsoft.com/office/drawing/2014/main" id="{5859C9EB-2240-41E1-A996-4F909234F522}"/>
              </a:ext>
            </a:extLst>
          </p:cNvPr>
          <p:cNvPicPr>
            <a:picLocks noGrp="1" noChangeAspect="1"/>
          </p:cNvPicPr>
          <p:nvPr>
            <p:ph idx="1"/>
          </p:nvPr>
        </p:nvPicPr>
        <p:blipFill>
          <a:blip r:embed="rId2"/>
          <a:stretch>
            <a:fillRect/>
          </a:stretch>
        </p:blipFill>
        <p:spPr>
          <a:xfrm>
            <a:off x="4173986" y="541875"/>
            <a:ext cx="7537926" cy="4580509"/>
          </a:xfrm>
          <a:prstGeom prst="rect">
            <a:avLst/>
          </a:prstGeom>
          <a:effectLst>
            <a:reflection blurRad="6350" stA="50000" endA="275" endPos="40000" dist="101600" dir="5400000" sy="-100000" algn="bl" rotWithShape="0"/>
          </a:effectLst>
        </p:spPr>
      </p:pic>
      <p:sp>
        <p:nvSpPr>
          <p:cNvPr id="6" name="Text Placeholder 5">
            <a:extLst>
              <a:ext uri="{FF2B5EF4-FFF2-40B4-BE49-F238E27FC236}">
                <a16:creationId xmlns:a16="http://schemas.microsoft.com/office/drawing/2014/main" id="{96E067B4-EDBC-44CB-9196-55BF665292BF}"/>
              </a:ext>
            </a:extLst>
          </p:cNvPr>
          <p:cNvSpPr>
            <a:spLocks noGrp="1"/>
          </p:cNvSpPr>
          <p:nvPr>
            <p:ph type="body" sz="half" idx="2"/>
          </p:nvPr>
        </p:nvSpPr>
        <p:spPr>
          <a:xfrm>
            <a:off x="1587712" y="2039874"/>
            <a:ext cx="2165422" cy="1584512"/>
          </a:xfrm>
        </p:spPr>
        <p:txBody>
          <a:bodyPr/>
          <a:lstStyle/>
          <a:p>
            <a:r>
              <a:rPr lang="en-US" dirty="0"/>
              <a:t>This screenshot includes the scan result showing both the Kali and Linux Server VMs.</a:t>
            </a:r>
          </a:p>
        </p:txBody>
      </p:sp>
      <p:sp>
        <p:nvSpPr>
          <p:cNvPr id="9" name="Rectangle 8">
            <a:extLst>
              <a:ext uri="{FF2B5EF4-FFF2-40B4-BE49-F238E27FC236}">
                <a16:creationId xmlns:a16="http://schemas.microsoft.com/office/drawing/2014/main" id="{016C825D-1EEB-4395-A8D8-206043088A15}"/>
              </a:ext>
            </a:extLst>
          </p:cNvPr>
          <p:cNvSpPr/>
          <p:nvPr/>
        </p:nvSpPr>
        <p:spPr>
          <a:xfrm>
            <a:off x="4899547" y="2674961"/>
            <a:ext cx="2320120" cy="300252"/>
          </a:xfrm>
          <a:prstGeom prst="rect">
            <a:avLst/>
          </a:prstGeom>
          <a:noFill/>
          <a:ln w="38100" cap="flat" cmpd="sng" algn="ctr">
            <a:solidFill>
              <a:srgbClr val="4F81BD">
                <a:shade val="50000"/>
              </a:srgbClr>
            </a:solidFill>
            <a:prstDash val="solid"/>
          </a:ln>
          <a:effectLst>
            <a:glow rad="63500">
              <a:srgbClr val="4F81BD">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9F42DC05-C08E-4AAF-BDE1-CB111B336190}"/>
              </a:ext>
            </a:extLst>
          </p:cNvPr>
          <p:cNvCxnSpPr/>
          <p:nvPr/>
        </p:nvCxnSpPr>
        <p:spPr>
          <a:xfrm flipH="1">
            <a:off x="7355352" y="2848448"/>
            <a:ext cx="450574" cy="0"/>
          </a:xfrm>
          <a:prstGeom prst="straightConnector1">
            <a:avLst/>
          </a:prstGeom>
          <a:noFill/>
          <a:ln w="38100" cap="flat" cmpd="sng" algn="ctr">
            <a:solidFill>
              <a:srgbClr val="4F81BD">
                <a:shade val="95000"/>
                <a:satMod val="105000"/>
              </a:srgbClr>
            </a:solidFill>
            <a:prstDash val="solid"/>
            <a:tailEnd type="triangle"/>
          </a:ln>
          <a:effectLst>
            <a:glow rad="63500">
              <a:srgbClr val="4F81BD">
                <a:satMod val="175000"/>
                <a:alpha val="40000"/>
              </a:srgbClr>
            </a:glow>
          </a:effectLst>
        </p:spPr>
      </p:cxnSp>
      <p:sp>
        <p:nvSpPr>
          <p:cNvPr id="11" name="Rectangle 10">
            <a:extLst>
              <a:ext uri="{FF2B5EF4-FFF2-40B4-BE49-F238E27FC236}">
                <a16:creationId xmlns:a16="http://schemas.microsoft.com/office/drawing/2014/main" id="{6833DC84-5C17-4035-AFCF-9808C06ADF0C}"/>
              </a:ext>
            </a:extLst>
          </p:cNvPr>
          <p:cNvSpPr/>
          <p:nvPr/>
        </p:nvSpPr>
        <p:spPr>
          <a:xfrm>
            <a:off x="4694829" y="4026090"/>
            <a:ext cx="1364777" cy="146870"/>
          </a:xfrm>
          <a:prstGeom prst="rect">
            <a:avLst/>
          </a:prstGeom>
          <a:noFill/>
          <a:ln w="38100" cap="flat" cmpd="sng" algn="ctr">
            <a:solidFill>
              <a:srgbClr val="4F81BD">
                <a:shade val="50000"/>
              </a:srgbClr>
            </a:solidFill>
            <a:prstDash val="solid"/>
          </a:ln>
          <a:effectLst>
            <a:glow rad="63500">
              <a:srgbClr val="4F81BD">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C651C3AA-5AEE-42E8-B235-8D9AD102B1D3}"/>
              </a:ext>
            </a:extLst>
          </p:cNvPr>
          <p:cNvCxnSpPr>
            <a:cxnSpLocks/>
          </p:cNvCxnSpPr>
          <p:nvPr/>
        </p:nvCxnSpPr>
        <p:spPr>
          <a:xfrm>
            <a:off x="4042556" y="4169705"/>
            <a:ext cx="509466" cy="0"/>
          </a:xfrm>
          <a:prstGeom prst="straightConnector1">
            <a:avLst/>
          </a:prstGeom>
          <a:noFill/>
          <a:ln w="38100" cap="flat" cmpd="sng" algn="ctr">
            <a:solidFill>
              <a:srgbClr val="4F81BD">
                <a:shade val="95000"/>
                <a:satMod val="105000"/>
              </a:srgbClr>
            </a:solidFill>
            <a:prstDash val="solid"/>
            <a:tailEnd type="triangle"/>
          </a:ln>
          <a:effectLst>
            <a:glow rad="63500">
              <a:srgbClr val="4F81BD">
                <a:satMod val="175000"/>
                <a:alpha val="40000"/>
              </a:srgbClr>
            </a:glow>
          </a:effectLst>
        </p:spPr>
      </p:cxnSp>
    </p:spTree>
    <p:extLst>
      <p:ext uri="{BB962C8B-B14F-4D97-AF65-F5344CB8AC3E}">
        <p14:creationId xmlns:p14="http://schemas.microsoft.com/office/powerpoint/2010/main" val="397423476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EE65-3AFF-4ED8-BFCE-15F952CB0D99}"/>
              </a:ext>
            </a:extLst>
          </p:cNvPr>
          <p:cNvSpPr>
            <a:spLocks noGrp="1"/>
          </p:cNvSpPr>
          <p:nvPr>
            <p:ph type="title"/>
          </p:nvPr>
        </p:nvSpPr>
        <p:spPr/>
        <p:txBody>
          <a:bodyPr>
            <a:normAutofit/>
          </a:bodyPr>
          <a:lstStyle/>
          <a:p>
            <a:r>
              <a:rPr lang="en-US" sz="2800" dirty="0" err="1"/>
              <a:t>NetCat</a:t>
            </a:r>
            <a:endParaRPr lang="en-US" sz="2800" dirty="0"/>
          </a:p>
        </p:txBody>
      </p:sp>
      <p:pic>
        <p:nvPicPr>
          <p:cNvPr id="5" name="Content Placeholder 4">
            <a:extLst>
              <a:ext uri="{FF2B5EF4-FFF2-40B4-BE49-F238E27FC236}">
                <a16:creationId xmlns:a16="http://schemas.microsoft.com/office/drawing/2014/main" id="{EF2C1F90-CE85-45A1-AB08-0F4C5E335D9B}"/>
              </a:ext>
            </a:extLst>
          </p:cNvPr>
          <p:cNvPicPr>
            <a:picLocks noGrp="1" noChangeAspect="1"/>
          </p:cNvPicPr>
          <p:nvPr>
            <p:ph idx="1"/>
          </p:nvPr>
        </p:nvPicPr>
        <p:blipFill>
          <a:blip r:embed="rId2"/>
          <a:stretch>
            <a:fillRect/>
          </a:stretch>
        </p:blipFill>
        <p:spPr>
          <a:xfrm>
            <a:off x="4215359" y="546377"/>
            <a:ext cx="7578439" cy="4271750"/>
          </a:xfrm>
          <a:prstGeom prst="rect">
            <a:avLst/>
          </a:prstGeom>
          <a:effectLst>
            <a:reflection blurRad="6350" stA="50000" endA="275" endPos="40000" dist="101600" dir="5400000" sy="-100000" algn="bl" rotWithShape="0"/>
          </a:effectLst>
        </p:spPr>
      </p:pic>
      <p:sp>
        <p:nvSpPr>
          <p:cNvPr id="4" name="Text Placeholder 3">
            <a:extLst>
              <a:ext uri="{FF2B5EF4-FFF2-40B4-BE49-F238E27FC236}">
                <a16:creationId xmlns:a16="http://schemas.microsoft.com/office/drawing/2014/main" id="{D43B7DB0-995E-4F93-90C9-33AC53876B9E}"/>
              </a:ext>
            </a:extLst>
          </p:cNvPr>
          <p:cNvSpPr>
            <a:spLocks noGrp="1"/>
          </p:cNvSpPr>
          <p:nvPr>
            <p:ph type="body" sz="half" idx="2"/>
          </p:nvPr>
        </p:nvSpPr>
        <p:spPr>
          <a:xfrm>
            <a:off x="1587711" y="2039874"/>
            <a:ext cx="2069889" cy="1849738"/>
          </a:xfrm>
        </p:spPr>
        <p:txBody>
          <a:bodyPr>
            <a:normAutofit/>
          </a:bodyPr>
          <a:lstStyle/>
          <a:p>
            <a:r>
              <a:rPr lang="en-US" dirty="0"/>
              <a:t>This screenshot includes the scan result showing both the Kali and Linux Server VMs.</a:t>
            </a:r>
          </a:p>
        </p:txBody>
      </p:sp>
      <p:sp>
        <p:nvSpPr>
          <p:cNvPr id="6" name="Rectangle 5">
            <a:extLst>
              <a:ext uri="{FF2B5EF4-FFF2-40B4-BE49-F238E27FC236}">
                <a16:creationId xmlns:a16="http://schemas.microsoft.com/office/drawing/2014/main" id="{6D83C058-1C95-4BBC-8081-7321B6EDA26D}"/>
              </a:ext>
            </a:extLst>
          </p:cNvPr>
          <p:cNvSpPr/>
          <p:nvPr/>
        </p:nvSpPr>
        <p:spPr>
          <a:xfrm>
            <a:off x="4986577" y="3590747"/>
            <a:ext cx="3720695" cy="953958"/>
          </a:xfrm>
          <a:prstGeom prst="rect">
            <a:avLst/>
          </a:prstGeom>
          <a:noFill/>
          <a:ln w="38100" cap="flat" cmpd="sng" algn="ctr">
            <a:solidFill>
              <a:srgbClr val="4F81BD">
                <a:shade val="50000"/>
              </a:srgbClr>
            </a:solidFill>
            <a:prstDash val="solid"/>
          </a:ln>
          <a:effectLst>
            <a:glow rad="63500">
              <a:srgbClr val="4F81BD">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B0524297-1D9C-4DC2-9662-12A5BD42B2BB}"/>
              </a:ext>
            </a:extLst>
          </p:cNvPr>
          <p:cNvCxnSpPr/>
          <p:nvPr/>
        </p:nvCxnSpPr>
        <p:spPr>
          <a:xfrm flipH="1">
            <a:off x="8915351" y="4053127"/>
            <a:ext cx="808383" cy="0"/>
          </a:xfrm>
          <a:prstGeom prst="straightConnector1">
            <a:avLst/>
          </a:prstGeom>
          <a:noFill/>
          <a:ln w="57150" cap="flat" cmpd="sng" algn="ctr">
            <a:solidFill>
              <a:srgbClr val="4F81BD">
                <a:shade val="95000"/>
                <a:satMod val="105000"/>
              </a:srgbClr>
            </a:solidFill>
            <a:prstDash val="solid"/>
            <a:tailEnd type="triangle"/>
          </a:ln>
          <a:effectLst>
            <a:glow rad="63500">
              <a:srgbClr val="4F81BD">
                <a:satMod val="175000"/>
                <a:alpha val="40000"/>
              </a:srgbClr>
            </a:glow>
          </a:effectLst>
        </p:spPr>
      </p:cxnSp>
    </p:spTree>
    <p:extLst>
      <p:ext uri="{BB962C8B-B14F-4D97-AF65-F5344CB8AC3E}">
        <p14:creationId xmlns:p14="http://schemas.microsoft.com/office/powerpoint/2010/main" val="299808598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A32B-EA0A-4463-8824-C2644515B550}"/>
              </a:ext>
            </a:extLst>
          </p:cNvPr>
          <p:cNvSpPr>
            <a:spLocks noGrp="1"/>
          </p:cNvSpPr>
          <p:nvPr>
            <p:ph type="title"/>
          </p:nvPr>
        </p:nvSpPr>
        <p:spPr/>
        <p:txBody>
          <a:bodyPr>
            <a:normAutofit/>
          </a:bodyPr>
          <a:lstStyle/>
          <a:p>
            <a:r>
              <a:rPr lang="en-US" sz="2800" dirty="0"/>
              <a:t>Wireshark</a:t>
            </a:r>
          </a:p>
        </p:txBody>
      </p:sp>
      <p:pic>
        <p:nvPicPr>
          <p:cNvPr id="5" name="Content Placeholder 4">
            <a:extLst>
              <a:ext uri="{FF2B5EF4-FFF2-40B4-BE49-F238E27FC236}">
                <a16:creationId xmlns:a16="http://schemas.microsoft.com/office/drawing/2014/main" id="{84DEAAE9-3C5E-4769-8553-CEB479C700D0}"/>
              </a:ext>
            </a:extLst>
          </p:cNvPr>
          <p:cNvPicPr>
            <a:picLocks noGrp="1" noChangeAspect="1"/>
          </p:cNvPicPr>
          <p:nvPr>
            <p:ph idx="1"/>
          </p:nvPr>
        </p:nvPicPr>
        <p:blipFill>
          <a:blip r:embed="rId2"/>
          <a:stretch>
            <a:fillRect/>
          </a:stretch>
        </p:blipFill>
        <p:spPr>
          <a:xfrm>
            <a:off x="3950920" y="455362"/>
            <a:ext cx="7856528" cy="4448181"/>
          </a:xfrm>
          <a:prstGeom prst="rect">
            <a:avLst/>
          </a:prstGeom>
          <a:effectLst>
            <a:reflection blurRad="6350" stA="50000" endA="275" endPos="40000" dist="101600" dir="5400000" sy="-100000" algn="bl" rotWithShape="0"/>
          </a:effectLst>
        </p:spPr>
      </p:pic>
      <p:sp>
        <p:nvSpPr>
          <p:cNvPr id="4" name="Text Placeholder 3">
            <a:extLst>
              <a:ext uri="{FF2B5EF4-FFF2-40B4-BE49-F238E27FC236}">
                <a16:creationId xmlns:a16="http://schemas.microsoft.com/office/drawing/2014/main" id="{0E2307E8-0AF1-428A-BE7C-F44D65CCEED7}"/>
              </a:ext>
            </a:extLst>
          </p:cNvPr>
          <p:cNvSpPr>
            <a:spLocks noGrp="1"/>
          </p:cNvSpPr>
          <p:nvPr>
            <p:ph type="body" sz="half" idx="2"/>
          </p:nvPr>
        </p:nvSpPr>
        <p:spPr>
          <a:xfrm>
            <a:off x="1587712" y="2039874"/>
            <a:ext cx="1933410" cy="2436592"/>
          </a:xfrm>
        </p:spPr>
        <p:txBody>
          <a:bodyPr/>
          <a:lstStyle/>
          <a:p>
            <a:r>
              <a:rPr lang="en-US" dirty="0"/>
              <a:t>This screenshot includes the Wireshark—Follow TCP Steam window showing the Telnet username and password.</a:t>
            </a:r>
          </a:p>
        </p:txBody>
      </p:sp>
      <p:sp>
        <p:nvSpPr>
          <p:cNvPr id="6" name="Rectangle 5">
            <a:extLst>
              <a:ext uri="{FF2B5EF4-FFF2-40B4-BE49-F238E27FC236}">
                <a16:creationId xmlns:a16="http://schemas.microsoft.com/office/drawing/2014/main" id="{EBFF5EC3-ABA8-4FE7-BEA4-E2F0AB2DD26E}"/>
              </a:ext>
            </a:extLst>
          </p:cNvPr>
          <p:cNvSpPr/>
          <p:nvPr/>
        </p:nvSpPr>
        <p:spPr>
          <a:xfrm>
            <a:off x="5755796" y="2999753"/>
            <a:ext cx="2064372" cy="429248"/>
          </a:xfrm>
          <a:prstGeom prst="rect">
            <a:avLst/>
          </a:prstGeom>
          <a:noFill/>
          <a:ln w="28575"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BC5D21F6-157D-4E7B-BE26-1F26383550E7}"/>
              </a:ext>
            </a:extLst>
          </p:cNvPr>
          <p:cNvCxnSpPr/>
          <p:nvPr/>
        </p:nvCxnSpPr>
        <p:spPr>
          <a:xfrm flipH="1">
            <a:off x="7957831" y="3192587"/>
            <a:ext cx="477079" cy="0"/>
          </a:xfrm>
          <a:prstGeom prst="straightConnector1">
            <a:avLst/>
          </a:prstGeom>
          <a:noFill/>
          <a:ln w="38100" cap="flat" cmpd="sng" algn="ctr">
            <a:solidFill>
              <a:srgbClr val="FF0000"/>
            </a:solidFill>
            <a:prstDash val="soli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353732791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1A14-131D-4E04-929F-B77545D3B16B}"/>
              </a:ext>
            </a:extLst>
          </p:cNvPr>
          <p:cNvSpPr>
            <a:spLocks noGrp="1"/>
          </p:cNvSpPr>
          <p:nvPr>
            <p:ph type="title"/>
          </p:nvPr>
        </p:nvSpPr>
        <p:spPr/>
        <p:txBody>
          <a:bodyPr>
            <a:normAutofit/>
          </a:bodyPr>
          <a:lstStyle/>
          <a:p>
            <a:r>
              <a:rPr lang="en-US" sz="2800" dirty="0"/>
              <a:t>Nessus</a:t>
            </a:r>
          </a:p>
        </p:txBody>
      </p:sp>
      <p:pic>
        <p:nvPicPr>
          <p:cNvPr id="5" name="Content Placeholder 4">
            <a:extLst>
              <a:ext uri="{FF2B5EF4-FFF2-40B4-BE49-F238E27FC236}">
                <a16:creationId xmlns:a16="http://schemas.microsoft.com/office/drawing/2014/main" id="{038AA611-135D-4556-9072-9B1D17EA2273}"/>
              </a:ext>
            </a:extLst>
          </p:cNvPr>
          <p:cNvPicPr>
            <a:picLocks noGrp="1" noChangeAspect="1"/>
          </p:cNvPicPr>
          <p:nvPr>
            <p:ph idx="1"/>
          </p:nvPr>
        </p:nvPicPr>
        <p:blipFill>
          <a:blip r:embed="rId2"/>
          <a:stretch>
            <a:fillRect/>
          </a:stretch>
        </p:blipFill>
        <p:spPr>
          <a:xfrm>
            <a:off x="4113618" y="678898"/>
            <a:ext cx="7557352" cy="4213825"/>
          </a:xfrm>
          <a:prstGeom prst="rect">
            <a:avLst/>
          </a:prstGeom>
          <a:effectLst>
            <a:reflection blurRad="6350" stA="50000" endA="275" endPos="40000" dist="101600" dir="5400000" sy="-100000" algn="bl" rotWithShape="0"/>
          </a:effectLst>
        </p:spPr>
      </p:pic>
      <p:sp>
        <p:nvSpPr>
          <p:cNvPr id="4" name="Text Placeholder 3">
            <a:extLst>
              <a:ext uri="{FF2B5EF4-FFF2-40B4-BE49-F238E27FC236}">
                <a16:creationId xmlns:a16="http://schemas.microsoft.com/office/drawing/2014/main" id="{27F2B83E-42B2-4C4D-B7DF-B442876478F7}"/>
              </a:ext>
            </a:extLst>
          </p:cNvPr>
          <p:cNvSpPr>
            <a:spLocks noGrp="1"/>
          </p:cNvSpPr>
          <p:nvPr>
            <p:ph type="body" sz="half" idx="2"/>
          </p:nvPr>
        </p:nvSpPr>
        <p:spPr>
          <a:xfrm>
            <a:off x="1587712" y="2039874"/>
            <a:ext cx="1810581" cy="2778253"/>
          </a:xfrm>
        </p:spPr>
        <p:txBody>
          <a:bodyPr/>
          <a:lstStyle/>
          <a:p>
            <a:r>
              <a:rPr lang="en-US" dirty="0"/>
              <a:t>This screenshot includes the high-level view of the Nessus vulnerability scan report (showing categories of vulnerability in different colors).</a:t>
            </a:r>
          </a:p>
        </p:txBody>
      </p:sp>
      <p:pic>
        <p:nvPicPr>
          <p:cNvPr id="6" name="Picture 5">
            <a:extLst>
              <a:ext uri="{FF2B5EF4-FFF2-40B4-BE49-F238E27FC236}">
                <a16:creationId xmlns:a16="http://schemas.microsoft.com/office/drawing/2014/main" id="{154787B9-4AE1-4129-9D5E-00F330BAC034}"/>
              </a:ext>
            </a:extLst>
          </p:cNvPr>
          <p:cNvPicPr>
            <a:picLocks noChangeAspect="1"/>
          </p:cNvPicPr>
          <p:nvPr/>
        </p:nvPicPr>
        <p:blipFill>
          <a:blip r:embed="rId3"/>
          <a:stretch>
            <a:fillRect/>
          </a:stretch>
        </p:blipFill>
        <p:spPr>
          <a:xfrm>
            <a:off x="5213446" y="3312243"/>
            <a:ext cx="6059606" cy="1368940"/>
          </a:xfrm>
          <a:prstGeom prst="rect">
            <a:avLst/>
          </a:prstGeom>
        </p:spPr>
      </p:pic>
      <p:cxnSp>
        <p:nvCxnSpPr>
          <p:cNvPr id="7" name="Straight Arrow Connector 6">
            <a:extLst>
              <a:ext uri="{FF2B5EF4-FFF2-40B4-BE49-F238E27FC236}">
                <a16:creationId xmlns:a16="http://schemas.microsoft.com/office/drawing/2014/main" id="{348E00EB-C7F7-4539-B20B-2128FBEE0896}"/>
              </a:ext>
            </a:extLst>
          </p:cNvPr>
          <p:cNvCxnSpPr/>
          <p:nvPr/>
        </p:nvCxnSpPr>
        <p:spPr>
          <a:xfrm>
            <a:off x="8093122" y="2647665"/>
            <a:ext cx="0" cy="532263"/>
          </a:xfrm>
          <a:prstGeom prst="straightConnector1">
            <a:avLst/>
          </a:prstGeom>
          <a:noFill/>
          <a:ln w="57150" cap="flat" cmpd="sng" algn="ctr">
            <a:solidFill>
              <a:srgbClr val="FF0000"/>
            </a:solidFill>
            <a:prstDash val="soli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4648552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3" name="Rectangle 12">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useBgFill="1">
        <p:nvSpPr>
          <p:cNvPr id="15" name="Rectangle 14">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7" name="Rectangle 16">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 name="Rectangle 18">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5" name="Title 4">
            <a:extLst>
              <a:ext uri="{FF2B5EF4-FFF2-40B4-BE49-F238E27FC236}">
                <a16:creationId xmlns:a16="http://schemas.microsoft.com/office/drawing/2014/main" id="{D8F8A2FE-8C54-4282-AC09-4F69F9CBFB31}"/>
              </a:ext>
            </a:extLst>
          </p:cNvPr>
          <p:cNvSpPr>
            <a:spLocks noGrp="1"/>
          </p:cNvSpPr>
          <p:nvPr>
            <p:ph type="title"/>
          </p:nvPr>
        </p:nvSpPr>
        <p:spPr>
          <a:xfrm>
            <a:off x="1600515" y="2644726"/>
            <a:ext cx="9512395" cy="2053258"/>
          </a:xfrm>
        </p:spPr>
        <p:txBody>
          <a:bodyPr vert="horz" lIns="91440" tIns="45720" rIns="91440" bIns="45720" rtlCol="0" anchor="t">
            <a:normAutofit/>
          </a:bodyPr>
          <a:lstStyle/>
          <a:p>
            <a:r>
              <a:rPr lang="en-US" sz="4400" dirty="0"/>
              <a:t>What skills were learned?</a:t>
            </a:r>
          </a:p>
        </p:txBody>
      </p:sp>
      <p:sp>
        <p:nvSpPr>
          <p:cNvPr id="6" name="Text Placeholder 5">
            <a:extLst>
              <a:ext uri="{FF2B5EF4-FFF2-40B4-BE49-F238E27FC236}">
                <a16:creationId xmlns:a16="http://schemas.microsoft.com/office/drawing/2014/main" id="{D48005EA-E108-458C-9D57-CEBF1CD25C2F}"/>
              </a:ext>
            </a:extLst>
          </p:cNvPr>
          <p:cNvSpPr>
            <a:spLocks noGrp="1"/>
          </p:cNvSpPr>
          <p:nvPr>
            <p:ph type="body" idx="1"/>
          </p:nvPr>
        </p:nvSpPr>
        <p:spPr>
          <a:xfrm>
            <a:off x="1600514" y="4116744"/>
            <a:ext cx="9512395" cy="805111"/>
          </a:xfrm>
        </p:spPr>
        <p:txBody>
          <a:bodyPr vert="horz" lIns="91440" tIns="45720" rIns="91440" bIns="45720" rtlCol="0" anchor="b">
            <a:noAutofit/>
          </a:bodyPr>
          <a:lstStyle/>
          <a:p>
            <a:pPr marL="342900" indent="-342900">
              <a:buFont typeface="Arial" panose="020B0604020202020204" pitchFamily="34" charset="0"/>
              <a:buChar char="•"/>
            </a:pPr>
            <a:r>
              <a:rPr lang="en-US" sz="1900" dirty="0">
                <a:solidFill>
                  <a:schemeClr val="tx1"/>
                </a:solidFill>
              </a:rPr>
              <a:t>Gaining problem solving skills to learn how to utilize these vulnerability assessment tools.</a:t>
            </a:r>
          </a:p>
          <a:p>
            <a:pPr marL="342900" indent="-342900">
              <a:buFont typeface="Arial" panose="020B0604020202020204" pitchFamily="34" charset="0"/>
              <a:buChar char="•"/>
            </a:pPr>
            <a:r>
              <a:rPr lang="en-US" sz="1900" dirty="0">
                <a:solidFill>
                  <a:schemeClr val="tx1"/>
                </a:solidFill>
              </a:rPr>
              <a:t>Learning to assess the security posture of the Linux VM by launching these assessment tools via Kali VM.</a:t>
            </a:r>
          </a:p>
        </p:txBody>
      </p:sp>
    </p:spTree>
    <p:extLst>
      <p:ext uri="{BB962C8B-B14F-4D97-AF65-F5344CB8AC3E}">
        <p14:creationId xmlns:p14="http://schemas.microsoft.com/office/powerpoint/2010/main" val="279273407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5">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9" name="Rectangle 27">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40" name="Rectangle 29">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1">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5495"/>
            <a:ext cx="1133856"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2" name="Rectangle 33">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a:extLst>
              <a:ext uri="{FF2B5EF4-FFF2-40B4-BE49-F238E27FC236}">
                <a16:creationId xmlns:a16="http://schemas.microsoft.com/office/drawing/2014/main" id="{13195D05-B29F-4833-85ED-1AA0AB9FCFCB}"/>
              </a:ext>
            </a:extLst>
          </p:cNvPr>
          <p:cNvSpPr>
            <a:spLocks noGrp="1"/>
          </p:cNvSpPr>
          <p:nvPr>
            <p:ph type="title"/>
          </p:nvPr>
        </p:nvSpPr>
        <p:spPr>
          <a:xfrm>
            <a:off x="7224995" y="1247776"/>
            <a:ext cx="4225477" cy="1659198"/>
          </a:xfrm>
        </p:spPr>
        <p:txBody>
          <a:bodyPr vert="horz" lIns="91440" tIns="45720" rIns="91440" bIns="45720" rtlCol="0" anchor="t">
            <a:normAutofit/>
          </a:bodyPr>
          <a:lstStyle/>
          <a:p>
            <a:pPr>
              <a:lnSpc>
                <a:spcPct val="90000"/>
              </a:lnSpc>
            </a:pPr>
            <a:r>
              <a:rPr lang="en-US" sz="3600" dirty="0"/>
              <a:t>Conclusion: What was learned in this course?</a:t>
            </a:r>
          </a:p>
        </p:txBody>
      </p:sp>
      <p:sp>
        <p:nvSpPr>
          <p:cNvPr id="5" name="Text Placeholder 4">
            <a:extLst>
              <a:ext uri="{FF2B5EF4-FFF2-40B4-BE49-F238E27FC236}">
                <a16:creationId xmlns:a16="http://schemas.microsoft.com/office/drawing/2014/main" id="{89AFDD40-FB99-4C92-84DD-38F32328DC6B}"/>
              </a:ext>
            </a:extLst>
          </p:cNvPr>
          <p:cNvSpPr>
            <a:spLocks noGrp="1"/>
          </p:cNvSpPr>
          <p:nvPr>
            <p:ph type="body" idx="1"/>
          </p:nvPr>
        </p:nvSpPr>
        <p:spPr>
          <a:xfrm>
            <a:off x="7224994" y="2979869"/>
            <a:ext cx="4225477" cy="2034453"/>
          </a:xfrm>
        </p:spPr>
        <p:txBody>
          <a:bodyPr vert="horz" lIns="91440" tIns="45720" rIns="91440" bIns="45720" rtlCol="0" anchor="b">
            <a:normAutofit fontScale="62500" lnSpcReduction="20000"/>
          </a:bodyPr>
          <a:lstStyle/>
          <a:p>
            <a:r>
              <a:rPr lang="en-US" i="1" dirty="0">
                <a:solidFill>
                  <a:schemeClr val="tx1"/>
                </a:solidFill>
              </a:rPr>
              <a:t>This course has increased my knowledge of what was not known within the world of IoT, and the use of system security. It has recently piqued my interest as becoming a systems administrator and studying more for the CompTIA+ Exam. System security is something new for me, however, will hopefully stay with me in the near future.</a:t>
            </a:r>
          </a:p>
        </p:txBody>
      </p:sp>
      <p:pic>
        <p:nvPicPr>
          <p:cNvPr id="7" name="Picture 6" descr="Glasses on top of a book">
            <a:extLst>
              <a:ext uri="{FF2B5EF4-FFF2-40B4-BE49-F238E27FC236}">
                <a16:creationId xmlns:a16="http://schemas.microsoft.com/office/drawing/2014/main" id="{4A28BDC7-F0A8-4410-AC8F-01E878079876}"/>
              </a:ext>
            </a:extLst>
          </p:cNvPr>
          <p:cNvPicPr>
            <a:picLocks noChangeAspect="1"/>
          </p:cNvPicPr>
          <p:nvPr/>
        </p:nvPicPr>
        <p:blipFill rotWithShape="1">
          <a:blip r:embed="rId2"/>
          <a:srcRect t="14101" r="-1" b="971"/>
          <a:stretch/>
        </p:blipFill>
        <p:spPr>
          <a:xfrm>
            <a:off x="1802153" y="2325243"/>
            <a:ext cx="4779375" cy="2689079"/>
          </a:xfrm>
          <a:prstGeom prst="rect">
            <a:avLst/>
          </a:prstGeom>
          <a:effectLst>
            <a:softEdge rad="63500"/>
          </a:effectLst>
        </p:spPr>
      </p:pic>
    </p:spTree>
    <p:extLst>
      <p:ext uri="{BB962C8B-B14F-4D97-AF65-F5344CB8AC3E}">
        <p14:creationId xmlns:p14="http://schemas.microsoft.com/office/powerpoint/2010/main" val="282578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3" name="Rectangle 12">
            <a:extLst>
              <a:ext uri="{FF2B5EF4-FFF2-40B4-BE49-F238E27FC236}">
                <a16:creationId xmlns:a16="http://schemas.microsoft.com/office/drawing/2014/main" id="{281148B8-58D0-4E9A-A32C-B3B181A3A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EC1EF6-A5BF-44DB-A672-D024091B3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407" y="1375495"/>
            <a:ext cx="5106593"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16">
            <a:extLst>
              <a:ext uri="{FF2B5EF4-FFF2-40B4-BE49-F238E27FC236}">
                <a16:creationId xmlns:a16="http://schemas.microsoft.com/office/drawing/2014/main" id="{45E02CBB-287D-4A17-B2F3-56AD2C05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9232" y="1"/>
            <a:ext cx="3742769"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F391A5-A91A-4A0C-8A50-6C1819796B1F}"/>
              </a:ext>
            </a:extLst>
          </p:cNvPr>
          <p:cNvSpPr>
            <a:spLocks noGrp="1"/>
          </p:cNvSpPr>
          <p:nvPr>
            <p:ph type="title"/>
          </p:nvPr>
        </p:nvSpPr>
        <p:spPr>
          <a:xfrm>
            <a:off x="1079090" y="1247140"/>
            <a:ext cx="5456242" cy="3450844"/>
          </a:xfrm>
        </p:spPr>
        <p:txBody>
          <a:bodyPr vert="horz" lIns="91440" tIns="45720" rIns="91440" bIns="45720" rtlCol="0" anchor="t">
            <a:normAutofit/>
          </a:bodyPr>
          <a:lstStyle/>
          <a:p>
            <a:pPr>
              <a:lnSpc>
                <a:spcPct val="90000"/>
              </a:lnSpc>
            </a:pPr>
            <a:r>
              <a:rPr lang="en-US" sz="6000" dirty="0"/>
              <a:t>Thank you!</a:t>
            </a:r>
            <a:br>
              <a:rPr lang="en-US" sz="6000" dirty="0"/>
            </a:br>
            <a:br>
              <a:rPr lang="en-US" sz="6000" dirty="0"/>
            </a:br>
            <a:r>
              <a:rPr lang="en-US" sz="3200" i="1" dirty="0"/>
              <a:t>Feedback is welcome!</a:t>
            </a:r>
            <a:endParaRPr lang="en-US" sz="6000" i="1" dirty="0"/>
          </a:p>
        </p:txBody>
      </p:sp>
      <p:pic>
        <p:nvPicPr>
          <p:cNvPr id="6" name="Graphic 5" descr="Clapping hands with solid fill">
            <a:extLst>
              <a:ext uri="{FF2B5EF4-FFF2-40B4-BE49-F238E27FC236}">
                <a16:creationId xmlns:a16="http://schemas.microsoft.com/office/drawing/2014/main" id="{FD7AC937-C5A4-4280-B7C6-5C85C68081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52656" y="3925459"/>
            <a:ext cx="2019665" cy="2019665"/>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28529612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5" name="Rectangle 14">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5097C89-8795-41DF-BD45-3F1ED89A7D70}"/>
              </a:ext>
            </a:extLst>
          </p:cNvPr>
          <p:cNvSpPr>
            <a:spLocks noGrp="1"/>
          </p:cNvSpPr>
          <p:nvPr>
            <p:ph type="title"/>
          </p:nvPr>
        </p:nvSpPr>
        <p:spPr>
          <a:xfrm>
            <a:off x="1600515" y="1247140"/>
            <a:ext cx="9512395" cy="1735211"/>
          </a:xfrm>
        </p:spPr>
        <p:txBody>
          <a:bodyPr vert="horz" lIns="91440" tIns="45720" rIns="91440" bIns="45720" rtlCol="0" anchor="t">
            <a:normAutofit fontScale="90000"/>
          </a:bodyPr>
          <a:lstStyle/>
          <a:p>
            <a:r>
              <a:rPr lang="en-US" dirty="0"/>
              <a:t>What is Information System Security?</a:t>
            </a:r>
          </a:p>
        </p:txBody>
      </p:sp>
      <p:sp>
        <p:nvSpPr>
          <p:cNvPr id="6" name="Text Placeholder 5">
            <a:extLst>
              <a:ext uri="{FF2B5EF4-FFF2-40B4-BE49-F238E27FC236}">
                <a16:creationId xmlns:a16="http://schemas.microsoft.com/office/drawing/2014/main" id="{96A07FC2-0B45-4674-8F2F-36D7CA7F28C4}"/>
              </a:ext>
            </a:extLst>
          </p:cNvPr>
          <p:cNvSpPr>
            <a:spLocks noGrp="1"/>
          </p:cNvSpPr>
          <p:nvPr>
            <p:ph type="body" idx="1"/>
          </p:nvPr>
        </p:nvSpPr>
        <p:spPr>
          <a:xfrm>
            <a:off x="1600515" y="2982350"/>
            <a:ext cx="9512395" cy="2628510"/>
          </a:xfrm>
        </p:spPr>
        <p:txBody>
          <a:bodyPr vert="horz" lIns="91440" tIns="45720" rIns="91440" bIns="45720" rtlCol="0" anchor="b">
            <a:normAutofit fontScale="85000" lnSpcReduction="20000"/>
          </a:bodyPr>
          <a:lstStyle/>
          <a:p>
            <a:r>
              <a:rPr lang="en-US" dirty="0">
                <a:solidFill>
                  <a:schemeClr val="tx1"/>
                </a:solidFill>
              </a:rPr>
              <a:t>Also known as INFOSEC, it is a wide subject within the area of information technology (IT) that focuses on the safety of computers, networks, and their users. </a:t>
            </a:r>
          </a:p>
          <a:p>
            <a:pPr marL="342900" indent="-342900">
              <a:buFont typeface="Arial" panose="020B0604020202020204" pitchFamily="34" charset="0"/>
              <a:buChar char="•"/>
            </a:pPr>
            <a:r>
              <a:rPr lang="en-US" dirty="0">
                <a:solidFill>
                  <a:schemeClr val="tx1"/>
                </a:solidFill>
              </a:rPr>
              <a:t>In </a:t>
            </a:r>
            <a:r>
              <a:rPr lang="en-US" b="1" dirty="0">
                <a:solidFill>
                  <a:schemeClr val="tx1"/>
                </a:solidFill>
              </a:rPr>
              <a:t>Module 1</a:t>
            </a:r>
            <a:r>
              <a:rPr lang="en-US" dirty="0">
                <a:solidFill>
                  <a:schemeClr val="tx1"/>
                </a:solidFill>
              </a:rPr>
              <a:t>, we were introduced to Microsoft Azure.</a:t>
            </a:r>
          </a:p>
          <a:p>
            <a:pPr marL="800100" lvl="1" indent="-342900">
              <a:buFont typeface="Courier New" panose="02070309020205020404" pitchFamily="49" charset="0"/>
              <a:buChar char="o"/>
            </a:pPr>
            <a:r>
              <a:rPr lang="en-US" dirty="0">
                <a:solidFill>
                  <a:schemeClr val="tx1"/>
                </a:solidFill>
              </a:rPr>
              <a:t>Learning how to access the main Virtual Machine and utilizing three other VMs: </a:t>
            </a:r>
          </a:p>
          <a:p>
            <a:pPr marL="1371600" lvl="2" indent="-457200">
              <a:buAutoNum type="arabicPeriod"/>
            </a:pPr>
            <a:r>
              <a:rPr lang="en-US" dirty="0">
                <a:solidFill>
                  <a:schemeClr val="tx1"/>
                </a:solidFill>
              </a:rPr>
              <a:t>Linux Server</a:t>
            </a:r>
          </a:p>
          <a:p>
            <a:pPr marL="1371600" lvl="2" indent="-457200">
              <a:buAutoNum type="arabicPeriod"/>
            </a:pPr>
            <a:r>
              <a:rPr lang="en-US" dirty="0">
                <a:solidFill>
                  <a:schemeClr val="tx1"/>
                </a:solidFill>
              </a:rPr>
              <a:t>Kali (VM)</a:t>
            </a:r>
          </a:p>
          <a:p>
            <a:pPr marL="1371600" lvl="2" indent="-457200">
              <a:buAutoNum type="arabicPeriod"/>
            </a:pPr>
            <a:r>
              <a:rPr lang="en-US" dirty="0">
                <a:solidFill>
                  <a:schemeClr val="tx1"/>
                </a:solidFill>
              </a:rPr>
              <a:t>Ubuntu</a:t>
            </a:r>
          </a:p>
        </p:txBody>
      </p:sp>
    </p:spTree>
    <p:extLst>
      <p:ext uri="{BB962C8B-B14F-4D97-AF65-F5344CB8AC3E}">
        <p14:creationId xmlns:p14="http://schemas.microsoft.com/office/powerpoint/2010/main" val="21978178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1000"/>
                                        <p:tgtEl>
                                          <p:spTgt spid="6">
                                            <p:txEl>
                                              <p:pRg st="3" end="3"/>
                                            </p:txEl>
                                          </p:spTgt>
                                        </p:tgtEl>
                                      </p:cBhvr>
                                    </p:animEffect>
                                    <p:anim calcmode="lin" valueType="num">
                                      <p:cBhvr>
                                        <p:cTn id="3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1000"/>
                                        <p:tgtEl>
                                          <p:spTgt spid="6">
                                            <p:txEl>
                                              <p:pRg st="4" end="4"/>
                                            </p:txEl>
                                          </p:spTgt>
                                        </p:tgtEl>
                                      </p:cBhvr>
                                    </p:animEffect>
                                    <p:anim calcmode="lin" valueType="num">
                                      <p:cBhvr>
                                        <p:cTn id="3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1000"/>
                                        <p:tgtEl>
                                          <p:spTgt spid="6">
                                            <p:txEl>
                                              <p:pRg st="5" end="5"/>
                                            </p:txEl>
                                          </p:spTgt>
                                        </p:tgtEl>
                                      </p:cBhvr>
                                    </p:animEffect>
                                    <p:anim calcmode="lin" valueType="num">
                                      <p:cBhvr>
                                        <p:cTn id="4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6FBD-119A-4F19-908B-889C8FBBEB11}"/>
              </a:ext>
            </a:extLst>
          </p:cNvPr>
          <p:cNvSpPr>
            <a:spLocks noGrp="1"/>
          </p:cNvSpPr>
          <p:nvPr>
            <p:ph type="title"/>
          </p:nvPr>
        </p:nvSpPr>
        <p:spPr>
          <a:xfrm>
            <a:off x="3221150" y="1251674"/>
            <a:ext cx="7891760" cy="1395992"/>
          </a:xfrm>
        </p:spPr>
        <p:txBody>
          <a:bodyPr>
            <a:noAutofit/>
          </a:bodyPr>
          <a:lstStyle/>
          <a:p>
            <a:r>
              <a:rPr lang="en-US" sz="4000" dirty="0"/>
              <a:t>Module 2: Asymmetric Key Encryption</a:t>
            </a:r>
          </a:p>
        </p:txBody>
      </p:sp>
      <p:sp>
        <p:nvSpPr>
          <p:cNvPr id="3" name="Text Placeholder 2">
            <a:extLst>
              <a:ext uri="{FF2B5EF4-FFF2-40B4-BE49-F238E27FC236}">
                <a16:creationId xmlns:a16="http://schemas.microsoft.com/office/drawing/2014/main" id="{ED7C30D6-E03A-42BA-A342-82B05B5BB36E}"/>
              </a:ext>
            </a:extLst>
          </p:cNvPr>
          <p:cNvSpPr>
            <a:spLocks noGrp="1"/>
          </p:cNvSpPr>
          <p:nvPr>
            <p:ph type="body" idx="1"/>
          </p:nvPr>
        </p:nvSpPr>
        <p:spPr>
          <a:xfrm>
            <a:off x="3221150" y="2647666"/>
            <a:ext cx="7891760" cy="3725838"/>
          </a:xfrm>
        </p:spPr>
        <p:txBody>
          <a:bodyPr>
            <a:noAutofit/>
          </a:bodyPr>
          <a:lstStyle/>
          <a:p>
            <a:r>
              <a:rPr lang="en-US" sz="1200" dirty="0"/>
              <a:t>In this module, we emulate a Linux administrator to adopt different best practices to mitigate security vulnerabilities, such as the ones listed below.</a:t>
            </a:r>
          </a:p>
          <a:p>
            <a:pPr marL="342900" indent="-342900">
              <a:buFont typeface="Arial" panose="020B0604020202020204" pitchFamily="34" charset="0"/>
              <a:buChar char="•"/>
            </a:pPr>
            <a:r>
              <a:rPr lang="en-US" sz="1200" dirty="0"/>
              <a:t>Turn off unneeded services.</a:t>
            </a:r>
          </a:p>
          <a:p>
            <a:pPr marL="342900" indent="-342900">
              <a:buFont typeface="Arial" panose="020B0604020202020204" pitchFamily="34" charset="0"/>
              <a:buChar char="•"/>
            </a:pPr>
            <a:r>
              <a:rPr lang="en-US" sz="1200" dirty="0"/>
              <a:t>Improve user management. </a:t>
            </a:r>
          </a:p>
          <a:p>
            <a:pPr marL="342900" indent="-342900">
              <a:buFont typeface="Arial" panose="020B0604020202020204" pitchFamily="34" charset="0"/>
              <a:buChar char="•"/>
            </a:pPr>
            <a:r>
              <a:rPr lang="en-US" sz="1200" dirty="0"/>
              <a:t>Use a stateful firewall to restrict access to only authorized hosts.</a:t>
            </a:r>
          </a:p>
          <a:p>
            <a:pPr marL="342900" indent="-342900">
              <a:buFont typeface="Arial" panose="020B0604020202020204" pitchFamily="34" charset="0"/>
              <a:buChar char="•"/>
            </a:pPr>
            <a:r>
              <a:rPr lang="en-US" sz="1200" dirty="0"/>
              <a:t>Improve network time management and tracking.</a:t>
            </a:r>
          </a:p>
          <a:p>
            <a:pPr marL="342900" indent="-342900">
              <a:buFont typeface="Arial" panose="020B0604020202020204" pitchFamily="34" charset="0"/>
              <a:buChar char="•"/>
            </a:pPr>
            <a:r>
              <a:rPr lang="en-US" sz="1200" dirty="0"/>
              <a:t>Set up an efficient patch management system.</a:t>
            </a:r>
          </a:p>
          <a:p>
            <a:pPr marL="342900" indent="-342900">
              <a:buFont typeface="Arial" panose="020B0604020202020204" pitchFamily="34" charset="0"/>
              <a:buChar char="•"/>
            </a:pPr>
            <a:r>
              <a:rPr lang="en-US" sz="1200" dirty="0"/>
              <a:t>Encrypt data while it is at rest and in transit.</a:t>
            </a:r>
          </a:p>
          <a:p>
            <a:pPr marL="342900" indent="-342900">
              <a:buFont typeface="Arial" panose="020B0604020202020204" pitchFamily="34" charset="0"/>
              <a:buChar char="•"/>
            </a:pPr>
            <a:r>
              <a:rPr lang="en-US" sz="1200" dirty="0"/>
              <a:t>Make server activity logging mandatory.</a:t>
            </a:r>
          </a:p>
          <a:p>
            <a:pPr marL="342900" indent="-342900">
              <a:buFont typeface="Arial" panose="020B0604020202020204" pitchFamily="34" charset="0"/>
              <a:buChar char="•"/>
            </a:pPr>
            <a:r>
              <a:rPr lang="en-US" sz="1200" dirty="0"/>
              <a:t>Put in place security safeguards to guard against dictionary and brute force attacks.</a:t>
            </a:r>
          </a:p>
          <a:p>
            <a:pPr marL="342900" indent="-342900">
              <a:buFont typeface="Arial" panose="020B0604020202020204" pitchFamily="34" charset="0"/>
              <a:buChar char="•"/>
            </a:pPr>
            <a:r>
              <a:rPr lang="en-US" sz="1200" dirty="0"/>
              <a:t>Enforce forensic file destruction.</a:t>
            </a:r>
          </a:p>
        </p:txBody>
      </p:sp>
    </p:spTree>
    <p:extLst>
      <p:ext uri="{BB962C8B-B14F-4D97-AF65-F5344CB8AC3E}">
        <p14:creationId xmlns:p14="http://schemas.microsoft.com/office/powerpoint/2010/main" val="69825843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1000"/>
                                        <p:tgtEl>
                                          <p:spTgt spid="3">
                                            <p:txEl>
                                              <p:pRg st="6" end="6"/>
                                            </p:txEl>
                                          </p:spTgt>
                                        </p:tgtEl>
                                      </p:cBhvr>
                                    </p:animEffect>
                                    <p:anim calcmode="lin" valueType="num">
                                      <p:cBhvr>
                                        <p:cTn id="6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1000"/>
                                        <p:tgtEl>
                                          <p:spTgt spid="3">
                                            <p:txEl>
                                              <p:pRg st="7" end="7"/>
                                            </p:txEl>
                                          </p:spTgt>
                                        </p:tgtEl>
                                      </p:cBhvr>
                                    </p:animEffect>
                                    <p:anim calcmode="lin" valueType="num">
                                      <p:cBhvr>
                                        <p:cTn id="6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fade">
                                      <p:cBhvr>
                                        <p:cTn id="74" dur="1000"/>
                                        <p:tgtEl>
                                          <p:spTgt spid="3">
                                            <p:txEl>
                                              <p:pRg st="8" end="8"/>
                                            </p:txEl>
                                          </p:spTgt>
                                        </p:tgtEl>
                                      </p:cBhvr>
                                    </p:animEffect>
                                    <p:anim calcmode="lin" valueType="num">
                                      <p:cBhvr>
                                        <p:cTn id="7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fade">
                                      <p:cBhvr>
                                        <p:cTn id="81" dur="1000"/>
                                        <p:tgtEl>
                                          <p:spTgt spid="3">
                                            <p:txEl>
                                              <p:pRg st="9" end="9"/>
                                            </p:txEl>
                                          </p:spTgt>
                                        </p:tgtEl>
                                      </p:cBhvr>
                                    </p:animEffect>
                                    <p:anim calcmode="lin" valueType="num">
                                      <p:cBhvr>
                                        <p:cTn id="8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052066-EA31-4842-AADB-839D2AB0D4E4}"/>
              </a:ext>
            </a:extLst>
          </p:cNvPr>
          <p:cNvSpPr>
            <a:spLocks noGrp="1"/>
          </p:cNvSpPr>
          <p:nvPr>
            <p:ph type="title"/>
          </p:nvPr>
        </p:nvSpPr>
        <p:spPr>
          <a:xfrm>
            <a:off x="1176893" y="1563756"/>
            <a:ext cx="3328845" cy="635144"/>
          </a:xfrm>
        </p:spPr>
        <p:txBody>
          <a:bodyPr/>
          <a:lstStyle/>
          <a:p>
            <a:r>
              <a:rPr lang="en-US" dirty="0"/>
              <a:t>File Encryption</a:t>
            </a:r>
          </a:p>
        </p:txBody>
      </p:sp>
      <p:pic>
        <p:nvPicPr>
          <p:cNvPr id="7" name="Picture Placeholder 6">
            <a:extLst>
              <a:ext uri="{FF2B5EF4-FFF2-40B4-BE49-F238E27FC236}">
                <a16:creationId xmlns:a16="http://schemas.microsoft.com/office/drawing/2014/main" id="{7F6BEE0D-2F18-4F13-A49E-75B8F3062353}"/>
              </a:ext>
            </a:extLst>
          </p:cNvPr>
          <p:cNvPicPr>
            <a:picLocks noGrp="1" noChangeAspect="1"/>
          </p:cNvPicPr>
          <p:nvPr>
            <p:ph type="pic" idx="1"/>
          </p:nvPr>
        </p:nvPicPr>
        <p:blipFill>
          <a:blip r:embed="rId2"/>
          <a:stretch>
            <a:fillRect/>
          </a:stretch>
        </p:blipFill>
        <p:spPr>
          <a:xfrm>
            <a:off x="4831376" y="1244305"/>
            <a:ext cx="7102929" cy="4136078"/>
          </a:xfrm>
          <a:prstGeom prst="rect">
            <a:avLst/>
          </a:prstGeom>
          <a:effectLst>
            <a:reflection blurRad="6350" stA="50000" endA="275" endPos="40000" dist="101600" dir="5400000" sy="-100000" algn="bl" rotWithShape="0"/>
          </a:effectLst>
        </p:spPr>
      </p:pic>
      <p:sp>
        <p:nvSpPr>
          <p:cNvPr id="6" name="Text Placeholder 5">
            <a:extLst>
              <a:ext uri="{FF2B5EF4-FFF2-40B4-BE49-F238E27FC236}">
                <a16:creationId xmlns:a16="http://schemas.microsoft.com/office/drawing/2014/main" id="{639CC5E7-F78A-4F5F-BAE0-BE7FA2880C2F}"/>
              </a:ext>
            </a:extLst>
          </p:cNvPr>
          <p:cNvSpPr>
            <a:spLocks noGrp="1"/>
          </p:cNvSpPr>
          <p:nvPr>
            <p:ph type="body" sz="half" idx="2"/>
          </p:nvPr>
        </p:nvSpPr>
        <p:spPr>
          <a:xfrm>
            <a:off x="1176893" y="2521226"/>
            <a:ext cx="3739663" cy="1815548"/>
          </a:xfrm>
        </p:spPr>
        <p:txBody>
          <a:bodyPr/>
          <a:lstStyle/>
          <a:p>
            <a:r>
              <a:rPr lang="en-US" sz="1800" dirty="0"/>
              <a:t>This screenshot shows the following.</a:t>
            </a:r>
          </a:p>
          <a:p>
            <a:pPr marL="285750" indent="-285750">
              <a:buFont typeface="Arial" panose="020B0604020202020204" pitchFamily="34" charset="0"/>
              <a:buChar char="•"/>
            </a:pPr>
            <a:r>
              <a:rPr lang="en-US" sz="1800" dirty="0"/>
              <a:t>Content of the plaintext file</a:t>
            </a:r>
          </a:p>
          <a:p>
            <a:pPr marL="285750" indent="-285750">
              <a:buFont typeface="Arial" panose="020B0604020202020204" pitchFamily="34" charset="0"/>
              <a:buChar char="•"/>
            </a:pPr>
            <a:r>
              <a:rPr lang="en-US" sz="1800" dirty="0"/>
              <a:t>Content of the encrypted file</a:t>
            </a:r>
          </a:p>
          <a:p>
            <a:endParaRPr lang="en-US" dirty="0"/>
          </a:p>
        </p:txBody>
      </p:sp>
      <p:cxnSp>
        <p:nvCxnSpPr>
          <p:cNvPr id="10" name="Straight Connector 9">
            <a:extLst>
              <a:ext uri="{FF2B5EF4-FFF2-40B4-BE49-F238E27FC236}">
                <a16:creationId xmlns:a16="http://schemas.microsoft.com/office/drawing/2014/main" id="{2A79183B-9BB9-4382-BD94-40AEF8ED8D62}"/>
              </a:ext>
            </a:extLst>
          </p:cNvPr>
          <p:cNvCxnSpPr>
            <a:cxnSpLocks/>
          </p:cNvCxnSpPr>
          <p:nvPr/>
        </p:nvCxnSpPr>
        <p:spPr>
          <a:xfrm>
            <a:off x="3173202" y="3624569"/>
            <a:ext cx="1239770" cy="0"/>
          </a:xfrm>
          <a:prstGeom prst="line">
            <a:avLst/>
          </a:prstGeom>
          <a:noFill/>
          <a:ln w="28575" cap="flat" cmpd="sng" algn="ctr">
            <a:solidFill>
              <a:srgbClr val="575AD9"/>
            </a:solidFill>
            <a:prstDash val="solid"/>
          </a:ln>
          <a:effectLst>
            <a:glow rad="63500">
              <a:schemeClr val="accent2">
                <a:satMod val="175000"/>
                <a:alpha val="40000"/>
              </a:schemeClr>
            </a:glow>
          </a:effectLst>
        </p:spPr>
      </p:cxnSp>
      <p:cxnSp>
        <p:nvCxnSpPr>
          <p:cNvPr id="12" name="Straight Connector 11">
            <a:extLst>
              <a:ext uri="{FF2B5EF4-FFF2-40B4-BE49-F238E27FC236}">
                <a16:creationId xmlns:a16="http://schemas.microsoft.com/office/drawing/2014/main" id="{31E6BEBE-D29F-4569-8DBA-0AB0303E83B0}"/>
              </a:ext>
            </a:extLst>
          </p:cNvPr>
          <p:cNvCxnSpPr>
            <a:cxnSpLocks/>
          </p:cNvCxnSpPr>
          <p:nvPr/>
        </p:nvCxnSpPr>
        <p:spPr>
          <a:xfrm>
            <a:off x="3173202" y="4104614"/>
            <a:ext cx="1386535" cy="0"/>
          </a:xfrm>
          <a:prstGeom prst="line">
            <a:avLst/>
          </a:prstGeom>
          <a:ln w="28575">
            <a:solidFill>
              <a:srgbClr val="A8505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F71223-ACF8-47E6-910C-26ADB51E92E5}"/>
              </a:ext>
            </a:extLst>
          </p:cNvPr>
          <p:cNvCxnSpPr/>
          <p:nvPr/>
        </p:nvCxnSpPr>
        <p:spPr>
          <a:xfrm>
            <a:off x="5601714" y="3597076"/>
            <a:ext cx="600502" cy="0"/>
          </a:xfrm>
          <a:prstGeom prst="straightConnector1">
            <a:avLst/>
          </a:prstGeom>
          <a:ln w="38100">
            <a:solidFill>
              <a:srgbClr val="575AD9"/>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C9FAA5-B541-42F7-84DE-74C6A56C2354}"/>
              </a:ext>
            </a:extLst>
          </p:cNvPr>
          <p:cNvCxnSpPr/>
          <p:nvPr/>
        </p:nvCxnSpPr>
        <p:spPr>
          <a:xfrm>
            <a:off x="5601714" y="3906227"/>
            <a:ext cx="600502" cy="0"/>
          </a:xfrm>
          <a:prstGeom prst="straightConnector1">
            <a:avLst/>
          </a:prstGeom>
          <a:ln w="38100">
            <a:solidFill>
              <a:srgbClr val="A85050"/>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25608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0F60E4-394B-47B0-8C09-9D46AB02814A}"/>
              </a:ext>
            </a:extLst>
          </p:cNvPr>
          <p:cNvSpPr>
            <a:spLocks noGrp="1"/>
          </p:cNvSpPr>
          <p:nvPr>
            <p:ph type="title"/>
          </p:nvPr>
        </p:nvSpPr>
        <p:spPr>
          <a:xfrm>
            <a:off x="1210024" y="1550905"/>
            <a:ext cx="3275837" cy="541977"/>
          </a:xfrm>
        </p:spPr>
        <p:txBody>
          <a:bodyPr>
            <a:normAutofit fontScale="90000"/>
          </a:bodyPr>
          <a:lstStyle/>
          <a:p>
            <a:r>
              <a:rPr lang="en-US" dirty="0"/>
              <a:t>File Decryption</a:t>
            </a:r>
          </a:p>
        </p:txBody>
      </p:sp>
      <p:pic>
        <p:nvPicPr>
          <p:cNvPr id="8" name="Picture Placeholder 7">
            <a:extLst>
              <a:ext uri="{FF2B5EF4-FFF2-40B4-BE49-F238E27FC236}">
                <a16:creationId xmlns:a16="http://schemas.microsoft.com/office/drawing/2014/main" id="{53FB63A8-1F72-431C-BA39-9EA53EE23144}"/>
              </a:ext>
            </a:extLst>
          </p:cNvPr>
          <p:cNvPicPr>
            <a:picLocks noGrp="1" noChangeAspect="1"/>
          </p:cNvPicPr>
          <p:nvPr>
            <p:ph type="pic" idx="1"/>
          </p:nvPr>
        </p:nvPicPr>
        <p:blipFill>
          <a:blip r:embed="rId2"/>
          <a:stretch>
            <a:fillRect/>
          </a:stretch>
        </p:blipFill>
        <p:spPr>
          <a:xfrm>
            <a:off x="4582880" y="1107127"/>
            <a:ext cx="7446491" cy="4206995"/>
          </a:xfrm>
          <a:prstGeom prst="rect">
            <a:avLst/>
          </a:prstGeom>
          <a:effectLst>
            <a:reflection blurRad="6350" stA="50000" endA="275" endPos="40000" dist="101600" dir="5400000" sy="-100000" algn="bl" rotWithShape="0"/>
          </a:effectLst>
        </p:spPr>
      </p:pic>
      <p:sp>
        <p:nvSpPr>
          <p:cNvPr id="7" name="Text Placeholder 6">
            <a:extLst>
              <a:ext uri="{FF2B5EF4-FFF2-40B4-BE49-F238E27FC236}">
                <a16:creationId xmlns:a16="http://schemas.microsoft.com/office/drawing/2014/main" id="{98969C94-C765-4FDE-8BCA-D5756DBA0E37}"/>
              </a:ext>
            </a:extLst>
          </p:cNvPr>
          <p:cNvSpPr>
            <a:spLocks noGrp="1"/>
          </p:cNvSpPr>
          <p:nvPr>
            <p:ph type="body" sz="half" idx="2"/>
          </p:nvPr>
        </p:nvSpPr>
        <p:spPr>
          <a:xfrm>
            <a:off x="1150390" y="2419484"/>
            <a:ext cx="3395106" cy="2550081"/>
          </a:xfrm>
        </p:spPr>
        <p:txBody>
          <a:bodyPr>
            <a:normAutofit lnSpcReduction="10000"/>
          </a:bodyPr>
          <a:lstStyle/>
          <a:p>
            <a:r>
              <a:rPr lang="en-US" dirty="0"/>
              <a:t>This screenshot shows the following.</a:t>
            </a:r>
          </a:p>
          <a:p>
            <a:pPr marL="285750" indent="-285750">
              <a:buFont typeface="Arial" panose="020B0604020202020204" pitchFamily="34" charset="0"/>
              <a:buChar char="•"/>
            </a:pPr>
            <a:r>
              <a:rPr lang="en-US" dirty="0">
                <a:highlight>
                  <a:srgbClr val="575AD9"/>
                </a:highlight>
              </a:rPr>
              <a:t>The encrypted file being listed by itself</a:t>
            </a:r>
          </a:p>
          <a:p>
            <a:pPr marL="285750" indent="-285750">
              <a:buFont typeface="Arial" panose="020B0604020202020204" pitchFamily="34" charset="0"/>
              <a:buChar char="•"/>
            </a:pPr>
            <a:r>
              <a:rPr lang="en-US" dirty="0">
                <a:highlight>
                  <a:srgbClr val="A95C5C"/>
                </a:highlight>
              </a:rPr>
              <a:t>The decrypting process</a:t>
            </a:r>
          </a:p>
          <a:p>
            <a:pPr marL="285750" indent="-285750">
              <a:buFont typeface="Arial" panose="020B0604020202020204" pitchFamily="34" charset="0"/>
              <a:buChar char="•"/>
            </a:pPr>
            <a:r>
              <a:rPr lang="en-US" dirty="0">
                <a:highlight>
                  <a:srgbClr val="808000"/>
                </a:highlight>
              </a:rPr>
              <a:t>Both the encrypted file and the original plaintext file being listed</a:t>
            </a:r>
          </a:p>
          <a:p>
            <a:endParaRPr lang="en-US" dirty="0"/>
          </a:p>
        </p:txBody>
      </p:sp>
      <p:cxnSp>
        <p:nvCxnSpPr>
          <p:cNvPr id="9" name="Straight Arrow Connector 8">
            <a:extLst>
              <a:ext uri="{FF2B5EF4-FFF2-40B4-BE49-F238E27FC236}">
                <a16:creationId xmlns:a16="http://schemas.microsoft.com/office/drawing/2014/main" id="{95C6B1B8-896D-4F5B-871E-499BD21FF69F}"/>
              </a:ext>
            </a:extLst>
          </p:cNvPr>
          <p:cNvCxnSpPr>
            <a:cxnSpLocks/>
          </p:cNvCxnSpPr>
          <p:nvPr/>
        </p:nvCxnSpPr>
        <p:spPr>
          <a:xfrm flipH="1">
            <a:off x="9568069" y="3429000"/>
            <a:ext cx="569844" cy="0"/>
          </a:xfrm>
          <a:prstGeom prst="straightConnector1">
            <a:avLst/>
          </a:prstGeom>
          <a:ln w="38100">
            <a:solidFill>
              <a:srgbClr val="575AD9"/>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74656765-18C0-462B-A761-1D80BEDF2B81}"/>
              </a:ext>
            </a:extLst>
          </p:cNvPr>
          <p:cNvSpPr/>
          <p:nvPr/>
        </p:nvSpPr>
        <p:spPr>
          <a:xfrm>
            <a:off x="5287618" y="4015408"/>
            <a:ext cx="808382" cy="384314"/>
          </a:xfrm>
          <a:prstGeom prst="rightArrow">
            <a:avLst/>
          </a:prstGeom>
          <a:solidFill>
            <a:srgbClr val="A95C5C"/>
          </a:solidFill>
          <a:ln>
            <a:solidFill>
              <a:srgbClr val="A8505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575AD9"/>
              </a:highlight>
            </a:endParaRPr>
          </a:p>
        </p:txBody>
      </p:sp>
      <p:cxnSp>
        <p:nvCxnSpPr>
          <p:cNvPr id="11" name="Straight Arrow Connector 10">
            <a:extLst>
              <a:ext uri="{FF2B5EF4-FFF2-40B4-BE49-F238E27FC236}">
                <a16:creationId xmlns:a16="http://schemas.microsoft.com/office/drawing/2014/main" id="{3E9E201B-F715-4858-BA84-75DCB2D09A68}"/>
              </a:ext>
            </a:extLst>
          </p:cNvPr>
          <p:cNvCxnSpPr>
            <a:cxnSpLocks/>
          </p:cNvCxnSpPr>
          <p:nvPr/>
        </p:nvCxnSpPr>
        <p:spPr>
          <a:xfrm flipV="1">
            <a:off x="9289774" y="4770782"/>
            <a:ext cx="0" cy="543340"/>
          </a:xfrm>
          <a:prstGeom prst="straightConnector1">
            <a:avLst/>
          </a:prstGeom>
          <a:ln w="38100">
            <a:solidFill>
              <a:srgbClr val="808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35950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1000"/>
                                        <p:tgtEl>
                                          <p:spTgt spid="7">
                                            <p:txEl>
                                              <p:pRg st="3" end="3"/>
                                            </p:txEl>
                                          </p:spTgt>
                                        </p:tgtEl>
                                      </p:cBhvr>
                                    </p:animEffect>
                                    <p:anim calcmode="lin" valueType="num">
                                      <p:cBhvr>
                                        <p:cTn id="3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8" name="Rectangle 17">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99E4ADF-2669-4D52-BA07-B272F79464E8}"/>
              </a:ext>
            </a:extLst>
          </p:cNvPr>
          <p:cNvSpPr>
            <a:spLocks noGrp="1"/>
          </p:cNvSpPr>
          <p:nvPr>
            <p:ph type="title"/>
          </p:nvPr>
        </p:nvSpPr>
        <p:spPr>
          <a:xfrm>
            <a:off x="1600515" y="2433710"/>
            <a:ext cx="9512395" cy="2264273"/>
          </a:xfrm>
        </p:spPr>
        <p:txBody>
          <a:bodyPr vert="horz" lIns="91440" tIns="45720" rIns="91440" bIns="45720" rtlCol="0" anchor="t">
            <a:normAutofit/>
          </a:bodyPr>
          <a:lstStyle/>
          <a:p>
            <a:r>
              <a:rPr lang="en-US" sz="4400" dirty="0"/>
              <a:t>What skills were learned?</a:t>
            </a:r>
          </a:p>
        </p:txBody>
      </p:sp>
      <p:sp>
        <p:nvSpPr>
          <p:cNvPr id="9" name="Text Placeholder 8">
            <a:extLst>
              <a:ext uri="{FF2B5EF4-FFF2-40B4-BE49-F238E27FC236}">
                <a16:creationId xmlns:a16="http://schemas.microsoft.com/office/drawing/2014/main" id="{5BB70838-5F67-4540-84B9-79F0B08D1944}"/>
              </a:ext>
            </a:extLst>
          </p:cNvPr>
          <p:cNvSpPr>
            <a:spLocks noGrp="1"/>
          </p:cNvSpPr>
          <p:nvPr>
            <p:ph type="body" idx="1"/>
          </p:nvPr>
        </p:nvSpPr>
        <p:spPr>
          <a:xfrm>
            <a:off x="1600515" y="3790122"/>
            <a:ext cx="9512395" cy="1373342"/>
          </a:xfrm>
        </p:spPr>
        <p:txBody>
          <a:bodyPr vert="horz" lIns="91440" tIns="45720" rIns="91440" bIns="45720" rtlCol="0" anchor="b">
            <a:normAutofit fontScale="92500" lnSpcReduction="20000"/>
          </a:bodyPr>
          <a:lstStyle/>
          <a:p>
            <a:pPr marL="342900" indent="-342900">
              <a:buFont typeface="Arial" panose="020B0604020202020204" pitchFamily="34" charset="0"/>
              <a:buChar char="•"/>
            </a:pPr>
            <a:r>
              <a:rPr lang="en-US" sz="2000" dirty="0">
                <a:solidFill>
                  <a:schemeClr val="tx1"/>
                </a:solidFill>
              </a:rPr>
              <a:t>Investigating how to utilize symmetric and asymmetric encryption standards and tools to protect important documents.</a:t>
            </a:r>
          </a:p>
          <a:p>
            <a:pPr marL="342900" indent="-342900">
              <a:buFont typeface="Arial" panose="020B0604020202020204" pitchFamily="34" charset="0"/>
              <a:buChar char="•"/>
            </a:pPr>
            <a:r>
              <a:rPr lang="en-US" sz="2000" dirty="0">
                <a:solidFill>
                  <a:schemeClr val="tx1"/>
                </a:solidFill>
              </a:rPr>
              <a:t>Deleting/terminating files once after the encryption process has been completed.</a:t>
            </a:r>
          </a:p>
          <a:p>
            <a:pPr marL="342900" indent="-3429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88003979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6F7A-1959-4E3F-B8FD-E7562D68A18F}"/>
              </a:ext>
            </a:extLst>
          </p:cNvPr>
          <p:cNvSpPr>
            <a:spLocks noGrp="1"/>
          </p:cNvSpPr>
          <p:nvPr>
            <p:ph type="title"/>
          </p:nvPr>
        </p:nvSpPr>
        <p:spPr>
          <a:xfrm>
            <a:off x="3221150" y="1251674"/>
            <a:ext cx="7891760" cy="895178"/>
          </a:xfrm>
        </p:spPr>
        <p:txBody>
          <a:bodyPr>
            <a:normAutofit/>
          </a:bodyPr>
          <a:lstStyle/>
          <a:p>
            <a:r>
              <a:rPr lang="en-US" sz="4400" dirty="0"/>
              <a:t>Module 3: Stateful Firewall</a:t>
            </a:r>
          </a:p>
        </p:txBody>
      </p:sp>
      <p:sp>
        <p:nvSpPr>
          <p:cNvPr id="3" name="Text Placeholder 2">
            <a:extLst>
              <a:ext uri="{FF2B5EF4-FFF2-40B4-BE49-F238E27FC236}">
                <a16:creationId xmlns:a16="http://schemas.microsoft.com/office/drawing/2014/main" id="{40DD3453-6060-4892-87B4-9C33276BA6F7}"/>
              </a:ext>
            </a:extLst>
          </p:cNvPr>
          <p:cNvSpPr>
            <a:spLocks noGrp="1"/>
          </p:cNvSpPr>
          <p:nvPr>
            <p:ph type="body" idx="1"/>
          </p:nvPr>
        </p:nvSpPr>
        <p:spPr>
          <a:xfrm>
            <a:off x="3221150" y="2478155"/>
            <a:ext cx="7891760" cy="656259"/>
          </a:xfrm>
        </p:spPr>
        <p:txBody>
          <a:bodyPr>
            <a:normAutofit fontScale="85000" lnSpcReduction="20000"/>
          </a:bodyPr>
          <a:lstStyle/>
          <a:p>
            <a:r>
              <a:rPr lang="en-US" dirty="0"/>
              <a:t>In this module, we will look at how a firewall may be used to secure enterprise computer resources from cyber attacks.</a:t>
            </a:r>
          </a:p>
        </p:txBody>
      </p:sp>
    </p:spTree>
    <p:extLst>
      <p:ext uri="{BB962C8B-B14F-4D97-AF65-F5344CB8AC3E}">
        <p14:creationId xmlns:p14="http://schemas.microsoft.com/office/powerpoint/2010/main" val="2763837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808CDD-3F31-47E8-AC07-777E36517F4D}"/>
              </a:ext>
            </a:extLst>
          </p:cNvPr>
          <p:cNvSpPr txBox="1"/>
          <p:nvPr/>
        </p:nvSpPr>
        <p:spPr>
          <a:xfrm>
            <a:off x="2105924" y="1252991"/>
            <a:ext cx="6098344" cy="584775"/>
          </a:xfrm>
          <a:prstGeom prst="rect">
            <a:avLst/>
          </a:prstGeom>
          <a:noFill/>
        </p:spPr>
        <p:txBody>
          <a:bodyPr wrap="square">
            <a:spAutoFit/>
          </a:bodyPr>
          <a:lstStyle/>
          <a:p>
            <a:r>
              <a:rPr lang="en-US" sz="3200" dirty="0"/>
              <a:t>Question</a:t>
            </a:r>
          </a:p>
        </p:txBody>
      </p:sp>
      <p:sp>
        <p:nvSpPr>
          <p:cNvPr id="11" name="TextBox 10">
            <a:extLst>
              <a:ext uri="{FF2B5EF4-FFF2-40B4-BE49-F238E27FC236}">
                <a16:creationId xmlns:a16="http://schemas.microsoft.com/office/drawing/2014/main" id="{E9BCA201-911A-4510-B2C0-4ED5AE923B13}"/>
              </a:ext>
            </a:extLst>
          </p:cNvPr>
          <p:cNvSpPr txBox="1"/>
          <p:nvPr/>
        </p:nvSpPr>
        <p:spPr>
          <a:xfrm>
            <a:off x="2105924" y="1957036"/>
            <a:ext cx="8774109" cy="4031873"/>
          </a:xfrm>
          <a:prstGeom prst="rect">
            <a:avLst/>
          </a:prstGeom>
          <a:noFill/>
        </p:spPr>
        <p:txBody>
          <a:bodyPr wrap="square">
            <a:spAutoFit/>
          </a:bodyPr>
          <a:lstStyle/>
          <a:p>
            <a:r>
              <a:rPr lang="en-US" dirty="0"/>
              <a:t>What effect does the </a:t>
            </a:r>
            <a:r>
              <a:rPr lang="en-US" dirty="0" err="1"/>
              <a:t>sudo</a:t>
            </a:r>
            <a:r>
              <a:rPr lang="en-US" dirty="0"/>
              <a:t> iptables --policy INPUT DROP command have on the access to computing resources?</a:t>
            </a:r>
          </a:p>
          <a:p>
            <a:endParaRPr lang="en-US" sz="1600" dirty="0"/>
          </a:p>
          <a:p>
            <a:r>
              <a:rPr lang="en-US" sz="1400" dirty="0"/>
              <a:t>Answer: </a:t>
            </a:r>
            <a:r>
              <a:rPr lang="en-US" sz="1400" i="1" dirty="0"/>
              <a:t>You should modify the default policy of your chains to drop if you prefer to refuse all connections and explicitly specify which ones you wish to allow to join. This would most likely only be helpful for servers that store sensitive data and only have the same IP addresses connecting to them (Brown, 2020). When the default policy for both the INPUT and OUTPUT chains is DROP, you need make 2 rules for each firewall rule requirement; one for receiving and one for outgoing, for example.</a:t>
            </a:r>
          </a:p>
          <a:p>
            <a:endParaRPr lang="en-US" sz="1600" dirty="0"/>
          </a:p>
          <a:p>
            <a:endParaRPr lang="en-US" sz="1600" dirty="0"/>
          </a:p>
          <a:p>
            <a:endParaRPr lang="en-US" sz="1600" dirty="0"/>
          </a:p>
          <a:p>
            <a:endParaRPr lang="en-US" sz="1600" dirty="0"/>
          </a:p>
          <a:p>
            <a:r>
              <a:rPr lang="en-US" sz="1400" dirty="0"/>
              <a:t>References: </a:t>
            </a:r>
          </a:p>
          <a:p>
            <a:r>
              <a:rPr lang="en-US" sz="1400" dirty="0"/>
              <a:t>Brown, Korbin. 2020, August 27. </a:t>
            </a:r>
            <a:r>
              <a:rPr lang="en-US" sz="1400" i="1" dirty="0"/>
              <a:t>The Beginner’s Guide to iptables, the Linux Firewall. </a:t>
            </a:r>
            <a:r>
              <a:rPr lang="en-US" sz="1400" dirty="0"/>
              <a:t>How-To Geek. 	https://www.howtogeek.com/177621/the-beginners-guide-to-iptables-the-linux-firewall/ </a:t>
            </a:r>
          </a:p>
          <a:p>
            <a:r>
              <a:rPr lang="en-US" sz="1400" dirty="0"/>
              <a:t>Natarajan, Ramesh. 2011, June 14. </a:t>
            </a:r>
            <a:r>
              <a:rPr lang="en-US" sz="1400" i="1" dirty="0"/>
              <a:t>25 Most Frequently Used Linux </a:t>
            </a:r>
            <a:r>
              <a:rPr lang="en-US" sz="1400" i="1" dirty="0" err="1"/>
              <a:t>IPTables</a:t>
            </a:r>
            <a:r>
              <a:rPr lang="en-US" sz="1400" i="1" dirty="0"/>
              <a:t> Rules Examples. </a:t>
            </a:r>
            <a:r>
              <a:rPr lang="en-US" sz="1400" dirty="0"/>
              <a:t>The 	Geek Stuff. https://www.thegeekstuff.com/2011/06/iptables-rules-examples/</a:t>
            </a:r>
          </a:p>
        </p:txBody>
      </p:sp>
    </p:spTree>
    <p:extLst>
      <p:ext uri="{BB962C8B-B14F-4D97-AF65-F5344CB8AC3E}">
        <p14:creationId xmlns:p14="http://schemas.microsoft.com/office/powerpoint/2010/main" val="177028033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8411</TotalTime>
  <Words>1111</Words>
  <Application>Microsoft Office PowerPoint</Application>
  <PresentationFormat>Widescreen</PresentationFormat>
  <Paragraphs>92</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Neue Haas Grotesk Text Pro</vt:lpstr>
      <vt:lpstr>InterweaveVTI</vt:lpstr>
      <vt:lpstr>Fundamentals of Information System Security</vt:lpstr>
      <vt:lpstr>This Portfolio Contains…</vt:lpstr>
      <vt:lpstr>What is Information System Security?</vt:lpstr>
      <vt:lpstr>Module 2: Asymmetric Key Encryption</vt:lpstr>
      <vt:lpstr>File Encryption</vt:lpstr>
      <vt:lpstr>File Decryption</vt:lpstr>
      <vt:lpstr>What skills were learned?</vt:lpstr>
      <vt:lpstr>Module 3: Stateful Firewall</vt:lpstr>
      <vt:lpstr>PowerPoint Presentation</vt:lpstr>
      <vt:lpstr>Nmap Scan</vt:lpstr>
      <vt:lpstr>What skills were learned?</vt:lpstr>
      <vt:lpstr>Module 4: Bring Your Own Device (BYOD)  Security Policy  </vt:lpstr>
      <vt:lpstr>BYOD Security Policy</vt:lpstr>
      <vt:lpstr>BYOD Security Policy (continued)</vt:lpstr>
      <vt:lpstr>What skills were learned?</vt:lpstr>
      <vt:lpstr>Module 5: Multifactor Authentication (MFA)</vt:lpstr>
      <vt:lpstr>Common-auth Configuration File</vt:lpstr>
      <vt:lpstr>MFA Logon Screen</vt:lpstr>
      <vt:lpstr>What skills were learned?</vt:lpstr>
      <vt:lpstr>Module 6: Vulnerability Assessment</vt:lpstr>
      <vt:lpstr>Nmap</vt:lpstr>
      <vt:lpstr>NetCat</vt:lpstr>
      <vt:lpstr>Wireshark</vt:lpstr>
      <vt:lpstr>Nessus</vt:lpstr>
      <vt:lpstr>What skills were learned?</vt:lpstr>
      <vt:lpstr>Conclusion: What was learned in this course?</vt:lpstr>
      <vt:lpstr>Thank you!  Feedback is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Information System Security</dc:title>
  <dc:creator>Blanche Perez</dc:creator>
  <cp:lastModifiedBy>Blanche Perez</cp:lastModifiedBy>
  <cp:revision>1</cp:revision>
  <dcterms:created xsi:type="dcterms:W3CDTF">2021-08-23T04:29:21Z</dcterms:created>
  <dcterms:modified xsi:type="dcterms:W3CDTF">2021-08-29T00:40:32Z</dcterms:modified>
</cp:coreProperties>
</file>