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70099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01891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9907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9044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6782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9644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6/28/2022</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43909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86054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08638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6647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6/28/2022</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27432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6/28/2022</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02388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2" r:id="rId6"/>
    <p:sldLayoutId id="2147483698" r:id="rId7"/>
    <p:sldLayoutId id="2147483699" r:id="rId8"/>
    <p:sldLayoutId id="2147483700" r:id="rId9"/>
    <p:sldLayoutId id="2147483701" r:id="rId10"/>
    <p:sldLayoutId id="2147483703"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87D111-0A9D-421B-84EB-FC5811C3A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015ECF02-0C11-4320-A868-5EC7DD53DE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C74A336-DE5D-4AE0-9A50-8D93C4AA45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1A81C9-7A36-4A04-B14C-A45B899E4B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E1DE35-5349-4B57-B255-C07C69270C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FE9588-5F4B-41DF-9FF6-6B4969245C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CC9B87-707A-4D04-9336-B1418878A8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CF5CAA-7C4D-408A-B1A8-E98C0E6633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62EA1B-90F8-4C08-AE36-FFBA2B45B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7B5623-96F7-42F0-BAC5-78D6789E01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5D83B1-1723-4710-8FC5-18EDC879E4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98838C-DFB6-48F7-A18D-30469E8162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DB9A78-94CB-422D-B92E-65FD2732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5DBD01-426B-424D-815A-96518F6007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0218DF-D55B-4D41-AE23-F1E64BAC60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61EB8-98CC-4243-9E20-33CAC65BF5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5F0944-B143-45B0-8B72-6CE34D4612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68EF7F-67D0-463D-AB84-EA24D18196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17074E-4E65-4CBD-B1B0-9C18D6F724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C905ED-EF46-4349-9E9B-2174310948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91F234-1C65-45AC-8CCE-A1C4AE49CE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46B3DB-5DBB-41CF-9FA5-010ECA0C3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2A3FF8-F172-47ED-84C6-802C85C1CB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933982-9CB6-4199-B123-A3669A4FEF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A832CD-B214-4ABC-AC95-A3DA116ACE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EBA147-C4BA-4B48-B61D-CA24B8B06F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A8253B7-461E-48CC-B871-8A255EE3D7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DE46C3-C2E1-4492-AC59-870160A3C8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0052E9-B440-4C1E-BC41-39957D5901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1F119B-638C-42B1-8400-709B94F1EE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6299ED-D998-4895-9CCF-02427F1954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442675-84C9-45C8-9524-ABE4E25071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BE3E63-4FA5-4EBD-9F3B-E29F5128A8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F0753E91-DF19-4FA4-BFBF-221696B8D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56" y="-287372"/>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DD49AD1-77D3-B031-2387-82B156FED4ED}"/>
              </a:ext>
            </a:extLst>
          </p:cNvPr>
          <p:cNvSpPr>
            <a:spLocks noGrp="1"/>
          </p:cNvSpPr>
          <p:nvPr>
            <p:ph type="ctrTitle"/>
          </p:nvPr>
        </p:nvSpPr>
        <p:spPr>
          <a:xfrm>
            <a:off x="6285420" y="1415422"/>
            <a:ext cx="5415521" cy="2732831"/>
          </a:xfrm>
        </p:spPr>
        <p:txBody>
          <a:bodyPr>
            <a:normAutofit fontScale="90000"/>
          </a:bodyPr>
          <a:lstStyle/>
          <a:p>
            <a:pPr algn="ctr"/>
            <a:br>
              <a:rPr lang="en-US" sz="4900" dirty="0"/>
            </a:br>
            <a:br>
              <a:rPr lang="en-US" sz="4900" dirty="0"/>
            </a:br>
            <a:br>
              <a:rPr lang="en-US" sz="4900" dirty="0"/>
            </a:br>
            <a:br>
              <a:rPr lang="en-US" sz="4900" dirty="0"/>
            </a:br>
            <a:r>
              <a:rPr lang="en-US" sz="4400" dirty="0"/>
              <a:t>Fundamentals of Infrastructure Security</a:t>
            </a:r>
            <a:br>
              <a:rPr lang="en-US" dirty="0"/>
            </a:br>
            <a:endParaRPr lang="en-US" dirty="0"/>
          </a:p>
        </p:txBody>
      </p:sp>
      <p:sp>
        <p:nvSpPr>
          <p:cNvPr id="3" name="Subtitle 2">
            <a:extLst>
              <a:ext uri="{FF2B5EF4-FFF2-40B4-BE49-F238E27FC236}">
                <a16:creationId xmlns:a16="http://schemas.microsoft.com/office/drawing/2014/main" id="{0FA14DF0-7539-1B85-7EF3-18E523A81D03}"/>
              </a:ext>
            </a:extLst>
          </p:cNvPr>
          <p:cNvSpPr>
            <a:spLocks noGrp="1"/>
          </p:cNvSpPr>
          <p:nvPr>
            <p:ph type="subTitle" idx="1"/>
          </p:nvPr>
        </p:nvSpPr>
        <p:spPr>
          <a:xfrm>
            <a:off x="6802693" y="3966997"/>
            <a:ext cx="4435290" cy="1754482"/>
          </a:xfrm>
        </p:spPr>
        <p:txBody>
          <a:bodyPr>
            <a:normAutofit/>
          </a:bodyPr>
          <a:lstStyle/>
          <a:p>
            <a:pPr algn="ctr"/>
            <a:r>
              <a:rPr lang="en-US" sz="2000" dirty="0"/>
              <a:t>Blanche Perez</a:t>
            </a:r>
          </a:p>
          <a:p>
            <a:pPr algn="ctr"/>
            <a:r>
              <a:rPr lang="en-US" sz="2000" dirty="0"/>
              <a:t>DeVry University</a:t>
            </a:r>
          </a:p>
          <a:p>
            <a:pPr algn="ctr"/>
            <a:r>
              <a:rPr lang="en-US" sz="2000" dirty="0"/>
              <a:t>SEC290</a:t>
            </a:r>
          </a:p>
        </p:txBody>
      </p:sp>
      <p:pic>
        <p:nvPicPr>
          <p:cNvPr id="4" name="Picture 3" descr="An abstract design with lines and financial symbols">
            <a:extLst>
              <a:ext uri="{FF2B5EF4-FFF2-40B4-BE49-F238E27FC236}">
                <a16:creationId xmlns:a16="http://schemas.microsoft.com/office/drawing/2014/main" id="{BD4E5BB6-25E8-5E0F-B4DD-7CAF8CD3AB00}"/>
              </a:ext>
            </a:extLst>
          </p:cNvPr>
          <p:cNvPicPr>
            <a:picLocks noChangeAspect="1"/>
          </p:cNvPicPr>
          <p:nvPr/>
        </p:nvPicPr>
        <p:blipFill rotWithShape="1">
          <a:blip r:embed="rId2"/>
          <a:srcRect l="21168" r="22059"/>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3826317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C6935A-8FA0-4108-F424-8DFDAF57FB03}"/>
              </a:ext>
            </a:extLst>
          </p:cNvPr>
          <p:cNvSpPr>
            <a:spLocks noGrp="1"/>
          </p:cNvSpPr>
          <p:nvPr>
            <p:ph type="title"/>
          </p:nvPr>
        </p:nvSpPr>
        <p:spPr>
          <a:xfrm>
            <a:off x="360030" y="719254"/>
            <a:ext cx="3146291" cy="2016271"/>
          </a:xfrm>
        </p:spPr>
        <p:txBody>
          <a:bodyPr>
            <a:normAutofit fontScale="90000"/>
          </a:bodyPr>
          <a:lstStyle/>
          <a:p>
            <a:r>
              <a:rPr lang="en-US" dirty="0"/>
              <a:t>Creating and testing an SSL/TLS file (Part 1)</a:t>
            </a:r>
          </a:p>
        </p:txBody>
      </p:sp>
      <p:pic>
        <p:nvPicPr>
          <p:cNvPr id="7" name="Content Placeholder 6">
            <a:extLst>
              <a:ext uri="{FF2B5EF4-FFF2-40B4-BE49-F238E27FC236}">
                <a16:creationId xmlns:a16="http://schemas.microsoft.com/office/drawing/2014/main" id="{6C424725-C6E1-D78E-A327-AA5854698387}"/>
              </a:ext>
            </a:extLst>
          </p:cNvPr>
          <p:cNvPicPr>
            <a:picLocks noGrp="1" noChangeAspect="1"/>
          </p:cNvPicPr>
          <p:nvPr>
            <p:ph idx="1"/>
          </p:nvPr>
        </p:nvPicPr>
        <p:blipFill rotWithShape="1">
          <a:blip r:embed="rId2"/>
          <a:srcRect t="4968"/>
          <a:stretch/>
        </p:blipFill>
        <p:spPr>
          <a:xfrm>
            <a:off x="3639046" y="954157"/>
            <a:ext cx="8360767" cy="4796011"/>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A6671967-5592-3CD6-D0D6-21233348F8F1}"/>
              </a:ext>
            </a:extLst>
          </p:cNvPr>
          <p:cNvSpPr>
            <a:spLocks noGrp="1"/>
          </p:cNvSpPr>
          <p:nvPr>
            <p:ph type="body" sz="half" idx="2"/>
          </p:nvPr>
        </p:nvSpPr>
        <p:spPr>
          <a:xfrm>
            <a:off x="360030" y="3207027"/>
            <a:ext cx="3146291" cy="3183510"/>
          </a:xfrm>
        </p:spPr>
        <p:txBody>
          <a:bodyPr/>
          <a:lstStyle/>
          <a:p>
            <a:r>
              <a:rPr lang="en-US" sz="1800" i="0" dirty="0"/>
              <a:t>A screenshot of the output.</a:t>
            </a:r>
          </a:p>
          <a:p>
            <a:r>
              <a:rPr lang="en-US" sz="1800" i="0" dirty="0"/>
              <a:t>It shows the GET request in the Info column.</a:t>
            </a:r>
          </a:p>
          <a:p>
            <a:endParaRPr lang="en-US" dirty="0"/>
          </a:p>
        </p:txBody>
      </p:sp>
      <p:cxnSp>
        <p:nvCxnSpPr>
          <p:cNvPr id="9" name="Straight Arrow Connector 8">
            <a:extLst>
              <a:ext uri="{FF2B5EF4-FFF2-40B4-BE49-F238E27FC236}">
                <a16:creationId xmlns:a16="http://schemas.microsoft.com/office/drawing/2014/main" id="{9D30B63E-BF88-CD9E-BD07-C7C480CAB525}"/>
              </a:ext>
            </a:extLst>
          </p:cNvPr>
          <p:cNvCxnSpPr>
            <a:cxnSpLocks/>
          </p:cNvCxnSpPr>
          <p:nvPr/>
        </p:nvCxnSpPr>
        <p:spPr>
          <a:xfrm>
            <a:off x="4108174" y="4108175"/>
            <a:ext cx="742122" cy="0"/>
          </a:xfrm>
          <a:prstGeom prst="straightConnector1">
            <a:avLst/>
          </a:prstGeom>
          <a:ln w="57150">
            <a:solidFill>
              <a:srgbClr val="0070C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C4A09F-3FB5-9532-7692-3373F3C3D672}"/>
              </a:ext>
            </a:extLst>
          </p:cNvPr>
          <p:cNvCxnSpPr/>
          <p:nvPr/>
        </p:nvCxnSpPr>
        <p:spPr>
          <a:xfrm>
            <a:off x="1762539" y="3949149"/>
            <a:ext cx="371061" cy="0"/>
          </a:xfrm>
          <a:prstGeom prst="line">
            <a:avLst/>
          </a:prstGeom>
          <a:ln w="28575">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82181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8503-3E56-E317-6AE5-506169CDAD7C}"/>
              </a:ext>
            </a:extLst>
          </p:cNvPr>
          <p:cNvSpPr>
            <a:spLocks noGrp="1"/>
          </p:cNvSpPr>
          <p:nvPr>
            <p:ph type="title"/>
          </p:nvPr>
        </p:nvSpPr>
        <p:spPr>
          <a:xfrm>
            <a:off x="524561" y="713677"/>
            <a:ext cx="2814987" cy="2360827"/>
          </a:xfrm>
        </p:spPr>
        <p:txBody>
          <a:bodyPr/>
          <a:lstStyle/>
          <a:p>
            <a:r>
              <a:rPr lang="en-US" dirty="0"/>
              <a:t>Creating and testing an SSL/TLS file (Part 2)</a:t>
            </a:r>
          </a:p>
        </p:txBody>
      </p:sp>
      <p:pic>
        <p:nvPicPr>
          <p:cNvPr id="5" name="Content Placeholder 4">
            <a:extLst>
              <a:ext uri="{FF2B5EF4-FFF2-40B4-BE49-F238E27FC236}">
                <a16:creationId xmlns:a16="http://schemas.microsoft.com/office/drawing/2014/main" id="{8BB29341-5C25-37C7-C868-22F0A20AF3A7}"/>
              </a:ext>
            </a:extLst>
          </p:cNvPr>
          <p:cNvPicPr>
            <a:picLocks noGrp="1" noChangeAspect="1"/>
          </p:cNvPicPr>
          <p:nvPr>
            <p:ph idx="1"/>
          </p:nvPr>
        </p:nvPicPr>
        <p:blipFill>
          <a:blip r:embed="rId2"/>
          <a:stretch>
            <a:fillRect/>
          </a:stretch>
        </p:blipFill>
        <p:spPr>
          <a:xfrm>
            <a:off x="3683352" y="713677"/>
            <a:ext cx="8291015" cy="5222889"/>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14ED529D-B828-62A1-655B-4D7C0AD7013D}"/>
              </a:ext>
            </a:extLst>
          </p:cNvPr>
          <p:cNvSpPr>
            <a:spLocks noGrp="1"/>
          </p:cNvSpPr>
          <p:nvPr>
            <p:ph type="body" sz="half" idx="2"/>
          </p:nvPr>
        </p:nvSpPr>
        <p:spPr>
          <a:xfrm>
            <a:off x="683586" y="3260034"/>
            <a:ext cx="2814987" cy="2162201"/>
          </a:xfrm>
        </p:spPr>
        <p:txBody>
          <a:bodyPr/>
          <a:lstStyle/>
          <a:p>
            <a:r>
              <a:rPr lang="en-US" sz="1800" i="0" dirty="0"/>
              <a:t>A screenshot of the output.</a:t>
            </a:r>
          </a:p>
          <a:p>
            <a:r>
              <a:rPr lang="en-US" sz="1800" i="0" dirty="0"/>
              <a:t>It shows the decrypted SSL stream.</a:t>
            </a:r>
          </a:p>
          <a:p>
            <a:endParaRPr lang="en-US" dirty="0"/>
          </a:p>
        </p:txBody>
      </p:sp>
    </p:spTree>
    <p:extLst>
      <p:ext uri="{BB962C8B-B14F-4D97-AF65-F5344CB8AC3E}">
        <p14:creationId xmlns:p14="http://schemas.microsoft.com/office/powerpoint/2010/main" val="121805831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a:bodyPr>
          <a:lstStyle/>
          <a:p>
            <a:r>
              <a:rPr lang="en-US" dirty="0"/>
              <a:t>Generating the public and private keys that will be used to encrypt all protected communication.</a:t>
            </a:r>
          </a:p>
          <a:p>
            <a:pPr marL="0" indent="0">
              <a:buNone/>
            </a:pPr>
            <a:endParaRPr lang="en-US" dirty="0"/>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140058270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4: Snort</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module, we evaluated and developed rules by exploring Snort, an open-source Network Intrusion Detection System (NIDS).</a:t>
            </a:r>
          </a:p>
        </p:txBody>
      </p:sp>
    </p:spTree>
    <p:extLst>
      <p:ext uri="{BB962C8B-B14F-4D97-AF65-F5344CB8AC3E}">
        <p14:creationId xmlns:p14="http://schemas.microsoft.com/office/powerpoint/2010/main" val="4269451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916316-1F0A-3BD5-6F36-DC294C32F0DF}"/>
              </a:ext>
            </a:extLst>
          </p:cNvPr>
          <p:cNvSpPr>
            <a:spLocks noGrp="1"/>
          </p:cNvSpPr>
          <p:nvPr>
            <p:ph type="title"/>
          </p:nvPr>
        </p:nvSpPr>
        <p:spPr>
          <a:xfrm>
            <a:off x="418544" y="297284"/>
            <a:ext cx="2934256" cy="1645210"/>
          </a:xfrm>
        </p:spPr>
        <p:txBody>
          <a:bodyPr/>
          <a:lstStyle/>
          <a:p>
            <a:r>
              <a:rPr lang="en-US" dirty="0"/>
              <a:t>Testing Snort rules (Part 1)</a:t>
            </a:r>
          </a:p>
        </p:txBody>
      </p:sp>
      <p:pic>
        <p:nvPicPr>
          <p:cNvPr id="7" name="Content Placeholder 6">
            <a:extLst>
              <a:ext uri="{FF2B5EF4-FFF2-40B4-BE49-F238E27FC236}">
                <a16:creationId xmlns:a16="http://schemas.microsoft.com/office/drawing/2014/main" id="{7295090F-87FB-CCFB-78FA-78468A84534E}"/>
              </a:ext>
            </a:extLst>
          </p:cNvPr>
          <p:cNvPicPr>
            <a:picLocks noGrp="1" noChangeAspect="1"/>
          </p:cNvPicPr>
          <p:nvPr>
            <p:ph idx="1"/>
          </p:nvPr>
        </p:nvPicPr>
        <p:blipFill>
          <a:blip r:embed="rId2"/>
          <a:stretch>
            <a:fillRect/>
          </a:stretch>
        </p:blipFill>
        <p:spPr>
          <a:xfrm>
            <a:off x="3498574" y="833511"/>
            <a:ext cx="8513019" cy="5190978"/>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8D49095B-DEA9-E076-2537-636808FBF53A}"/>
              </a:ext>
            </a:extLst>
          </p:cNvPr>
          <p:cNvSpPr>
            <a:spLocks noGrp="1"/>
          </p:cNvSpPr>
          <p:nvPr>
            <p:ph type="body" sz="half" idx="2"/>
          </p:nvPr>
        </p:nvSpPr>
        <p:spPr>
          <a:xfrm>
            <a:off x="564318" y="2134491"/>
            <a:ext cx="2934256" cy="2162201"/>
          </a:xfrm>
        </p:spPr>
        <p:txBody>
          <a:bodyPr/>
          <a:lstStyle/>
          <a:p>
            <a:r>
              <a:rPr lang="en-US" sz="1800" i="0" dirty="0"/>
              <a:t>A screenshot of the output. It shows the transcript of the XMAS scan alert.</a:t>
            </a:r>
          </a:p>
          <a:p>
            <a:endParaRPr lang="en-US" dirty="0"/>
          </a:p>
        </p:txBody>
      </p:sp>
    </p:spTree>
    <p:extLst>
      <p:ext uri="{BB962C8B-B14F-4D97-AF65-F5344CB8AC3E}">
        <p14:creationId xmlns:p14="http://schemas.microsoft.com/office/powerpoint/2010/main" val="11978424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58E3-29B6-380A-8354-002F63576B80}"/>
              </a:ext>
            </a:extLst>
          </p:cNvPr>
          <p:cNvSpPr>
            <a:spLocks noGrp="1"/>
          </p:cNvSpPr>
          <p:nvPr>
            <p:ph type="title"/>
          </p:nvPr>
        </p:nvSpPr>
        <p:spPr>
          <a:xfrm>
            <a:off x="537813" y="861390"/>
            <a:ext cx="2960761" cy="1258606"/>
          </a:xfrm>
        </p:spPr>
        <p:txBody>
          <a:bodyPr/>
          <a:lstStyle/>
          <a:p>
            <a:r>
              <a:rPr lang="en-US" dirty="0"/>
              <a:t>Testing Snort rules (Part 2)</a:t>
            </a:r>
          </a:p>
        </p:txBody>
      </p:sp>
      <p:pic>
        <p:nvPicPr>
          <p:cNvPr id="5" name="Content Placeholder 4">
            <a:extLst>
              <a:ext uri="{FF2B5EF4-FFF2-40B4-BE49-F238E27FC236}">
                <a16:creationId xmlns:a16="http://schemas.microsoft.com/office/drawing/2014/main" id="{0638E310-5ADB-B482-01A7-107727CED1FD}"/>
              </a:ext>
            </a:extLst>
          </p:cNvPr>
          <p:cNvPicPr>
            <a:picLocks noGrp="1" noChangeAspect="1"/>
          </p:cNvPicPr>
          <p:nvPr>
            <p:ph idx="1"/>
          </p:nvPr>
        </p:nvPicPr>
        <p:blipFill>
          <a:blip r:embed="rId2"/>
          <a:stretch>
            <a:fillRect/>
          </a:stretch>
        </p:blipFill>
        <p:spPr>
          <a:xfrm>
            <a:off x="3759233" y="861390"/>
            <a:ext cx="8100873" cy="4962635"/>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19444A0-26A3-2353-3D59-4492136077E8}"/>
              </a:ext>
            </a:extLst>
          </p:cNvPr>
          <p:cNvSpPr>
            <a:spLocks noGrp="1"/>
          </p:cNvSpPr>
          <p:nvPr>
            <p:ph type="body" sz="half" idx="2"/>
          </p:nvPr>
        </p:nvSpPr>
        <p:spPr>
          <a:xfrm>
            <a:off x="683587" y="2342323"/>
            <a:ext cx="3172796" cy="2162201"/>
          </a:xfrm>
        </p:spPr>
        <p:txBody>
          <a:bodyPr/>
          <a:lstStyle/>
          <a:p>
            <a:r>
              <a:rPr lang="en-US" sz="1800" i="0" dirty="0"/>
              <a:t>Screenshot of the output.</a:t>
            </a:r>
          </a:p>
          <a:p>
            <a:r>
              <a:rPr lang="en-US" sz="1800" i="0" dirty="0"/>
              <a:t>It shows the TCP packets generated by the XMAS scan.</a:t>
            </a:r>
          </a:p>
          <a:p>
            <a:endParaRPr lang="en-US" dirty="0"/>
          </a:p>
        </p:txBody>
      </p:sp>
      <p:sp>
        <p:nvSpPr>
          <p:cNvPr id="6" name="Rectangle 5">
            <a:extLst>
              <a:ext uri="{FF2B5EF4-FFF2-40B4-BE49-F238E27FC236}">
                <a16:creationId xmlns:a16="http://schemas.microsoft.com/office/drawing/2014/main" id="{7555D3E9-C6BE-C545-C14D-11C7EC04B66E}"/>
              </a:ext>
            </a:extLst>
          </p:cNvPr>
          <p:cNvSpPr/>
          <p:nvPr/>
        </p:nvSpPr>
        <p:spPr>
          <a:xfrm>
            <a:off x="4839286" y="2588455"/>
            <a:ext cx="5795889" cy="1266093"/>
          </a:xfrm>
          <a:prstGeom prst="rect">
            <a:avLst/>
          </a:prstGeom>
          <a:noFill/>
          <a:ln w="38100">
            <a:solidFill>
              <a:schemeClr val="accent3"/>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B641569-4566-C46D-DFA6-E8EB58AF8DC9}"/>
              </a:ext>
            </a:extLst>
          </p:cNvPr>
          <p:cNvSpPr/>
          <p:nvPr/>
        </p:nvSpPr>
        <p:spPr>
          <a:xfrm>
            <a:off x="3798940" y="3084289"/>
            <a:ext cx="982904" cy="516835"/>
          </a:xfrm>
          <a:prstGeom prst="rightArrow">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81830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9EF4-72F3-B2AA-D0C3-D69E9A1E0DCD}"/>
              </a:ext>
            </a:extLst>
          </p:cNvPr>
          <p:cNvSpPr>
            <a:spLocks noGrp="1"/>
          </p:cNvSpPr>
          <p:nvPr>
            <p:ph type="title"/>
          </p:nvPr>
        </p:nvSpPr>
        <p:spPr>
          <a:xfrm>
            <a:off x="378512" y="1048043"/>
            <a:ext cx="2921280" cy="1274149"/>
          </a:xfrm>
        </p:spPr>
        <p:txBody>
          <a:bodyPr>
            <a:normAutofit fontScale="90000"/>
          </a:bodyPr>
          <a:lstStyle/>
          <a:p>
            <a:r>
              <a:rPr lang="en-US" dirty="0"/>
              <a:t>Creating Snort rules (Part 1)</a:t>
            </a:r>
          </a:p>
        </p:txBody>
      </p:sp>
      <p:pic>
        <p:nvPicPr>
          <p:cNvPr id="5" name="Content Placeholder 4">
            <a:extLst>
              <a:ext uri="{FF2B5EF4-FFF2-40B4-BE49-F238E27FC236}">
                <a16:creationId xmlns:a16="http://schemas.microsoft.com/office/drawing/2014/main" id="{1F23C855-772B-C470-4802-8F3B7E3117AC}"/>
              </a:ext>
            </a:extLst>
          </p:cNvPr>
          <p:cNvPicPr>
            <a:picLocks noGrp="1" noChangeAspect="1"/>
          </p:cNvPicPr>
          <p:nvPr>
            <p:ph idx="1"/>
          </p:nvPr>
        </p:nvPicPr>
        <p:blipFill>
          <a:blip r:embed="rId2"/>
          <a:stretch>
            <a:fillRect/>
          </a:stretch>
        </p:blipFill>
        <p:spPr>
          <a:xfrm>
            <a:off x="3511550" y="713677"/>
            <a:ext cx="8395878" cy="509628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4EF98D47-9911-AA44-25A3-C92C86A51E87}"/>
              </a:ext>
            </a:extLst>
          </p:cNvPr>
          <p:cNvSpPr>
            <a:spLocks noGrp="1"/>
          </p:cNvSpPr>
          <p:nvPr>
            <p:ph type="body" sz="half" idx="2"/>
          </p:nvPr>
        </p:nvSpPr>
        <p:spPr>
          <a:xfrm>
            <a:off x="683587" y="2707974"/>
            <a:ext cx="2828239" cy="2162201"/>
          </a:xfrm>
        </p:spPr>
        <p:txBody>
          <a:bodyPr/>
          <a:lstStyle/>
          <a:p>
            <a:r>
              <a:rPr lang="en-US" sz="1800" i="0" dirty="0"/>
              <a:t>This screenshot shows the ping activity alert.</a:t>
            </a:r>
          </a:p>
          <a:p>
            <a:endParaRPr lang="en-US" i="0" dirty="0"/>
          </a:p>
        </p:txBody>
      </p:sp>
    </p:spTree>
    <p:extLst>
      <p:ext uri="{BB962C8B-B14F-4D97-AF65-F5344CB8AC3E}">
        <p14:creationId xmlns:p14="http://schemas.microsoft.com/office/powerpoint/2010/main" val="153768169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8E5B-7FA4-E3E8-0DF2-FB251F212D4A}"/>
              </a:ext>
            </a:extLst>
          </p:cNvPr>
          <p:cNvSpPr>
            <a:spLocks noGrp="1"/>
          </p:cNvSpPr>
          <p:nvPr>
            <p:ph type="title"/>
          </p:nvPr>
        </p:nvSpPr>
        <p:spPr>
          <a:xfrm>
            <a:off x="683587" y="713678"/>
            <a:ext cx="2775230" cy="1764480"/>
          </a:xfrm>
        </p:spPr>
        <p:txBody>
          <a:bodyPr/>
          <a:lstStyle/>
          <a:p>
            <a:r>
              <a:rPr lang="en-US" dirty="0"/>
              <a:t>Creating Snort rules (Part 2)</a:t>
            </a:r>
          </a:p>
        </p:txBody>
      </p:sp>
      <p:pic>
        <p:nvPicPr>
          <p:cNvPr id="5" name="Content Placeholder 4">
            <a:extLst>
              <a:ext uri="{FF2B5EF4-FFF2-40B4-BE49-F238E27FC236}">
                <a16:creationId xmlns:a16="http://schemas.microsoft.com/office/drawing/2014/main" id="{F4B810CF-231C-1D85-CC3E-4DFF6F2C6CBA}"/>
              </a:ext>
            </a:extLst>
          </p:cNvPr>
          <p:cNvPicPr>
            <a:picLocks noGrp="1" noChangeAspect="1"/>
          </p:cNvPicPr>
          <p:nvPr>
            <p:ph idx="1"/>
          </p:nvPr>
        </p:nvPicPr>
        <p:blipFill>
          <a:blip r:embed="rId2"/>
          <a:stretch>
            <a:fillRect/>
          </a:stretch>
        </p:blipFill>
        <p:spPr>
          <a:xfrm>
            <a:off x="3308534" y="713678"/>
            <a:ext cx="8494259" cy="506814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9C769B3-8277-D863-6706-3F3358932766}"/>
              </a:ext>
            </a:extLst>
          </p:cNvPr>
          <p:cNvSpPr>
            <a:spLocks noGrp="1"/>
          </p:cNvSpPr>
          <p:nvPr>
            <p:ph type="body" sz="half" idx="2"/>
          </p:nvPr>
        </p:nvSpPr>
        <p:spPr>
          <a:xfrm>
            <a:off x="683587" y="2823605"/>
            <a:ext cx="2775230" cy="2162201"/>
          </a:xfrm>
        </p:spPr>
        <p:txBody>
          <a:bodyPr>
            <a:normAutofit/>
          </a:bodyPr>
          <a:lstStyle/>
          <a:p>
            <a:r>
              <a:rPr lang="en-US" sz="1800" i="0" dirty="0"/>
              <a:t>This screenshot shows the ICMP packets generated by the ping activity.</a:t>
            </a:r>
          </a:p>
        </p:txBody>
      </p:sp>
      <p:sp>
        <p:nvSpPr>
          <p:cNvPr id="6" name="Rectangle 5">
            <a:extLst>
              <a:ext uri="{FF2B5EF4-FFF2-40B4-BE49-F238E27FC236}">
                <a16:creationId xmlns:a16="http://schemas.microsoft.com/office/drawing/2014/main" id="{FD644A21-C3AA-92C1-1E5B-4B9C8F38A041}"/>
              </a:ext>
            </a:extLst>
          </p:cNvPr>
          <p:cNvSpPr/>
          <p:nvPr/>
        </p:nvSpPr>
        <p:spPr>
          <a:xfrm>
            <a:off x="4276578" y="3123028"/>
            <a:ext cx="6077244" cy="1308295"/>
          </a:xfrm>
          <a:prstGeom prst="rect">
            <a:avLst/>
          </a:prstGeom>
          <a:noFill/>
          <a:ln w="38100">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9C2CFB0-B1B6-5160-D639-716017267F64}"/>
              </a:ext>
            </a:extLst>
          </p:cNvPr>
          <p:cNvSpPr/>
          <p:nvPr/>
        </p:nvSpPr>
        <p:spPr>
          <a:xfrm>
            <a:off x="3308534" y="3429000"/>
            <a:ext cx="865901" cy="520148"/>
          </a:xfrm>
          <a:prstGeom prst="rightArrow">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509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fontScale="92500" lnSpcReduction="20000"/>
          </a:bodyPr>
          <a:lstStyle/>
          <a:p>
            <a:r>
              <a:rPr lang="en-US" dirty="0"/>
              <a:t>Utilizing Security Onion IDS from the Linux machine, a network intrusion detection system (NIDS) called Snort. Numerous security tools, including Snort, Suricata, and </a:t>
            </a:r>
            <a:r>
              <a:rPr lang="en-US" dirty="0" err="1"/>
              <a:t>Sguil</a:t>
            </a:r>
            <a:r>
              <a:rPr lang="en-US" dirty="0"/>
              <a:t>, are included with the Linux distribution. </a:t>
            </a:r>
            <a:r>
              <a:rPr lang="en-US" dirty="0" err="1"/>
              <a:t>Sguil</a:t>
            </a:r>
            <a:r>
              <a:rPr lang="en-US" dirty="0"/>
              <a:t> offers a front-end web form for real-time IDS alert analysis.</a:t>
            </a:r>
          </a:p>
          <a:p>
            <a:r>
              <a:rPr lang="en-US" dirty="0"/>
              <a:t>New rule creation for Snort testing. The </a:t>
            </a:r>
            <a:r>
              <a:rPr lang="en-US" dirty="0" err="1"/>
              <a:t>local.rules</a:t>
            </a:r>
            <a:r>
              <a:rPr lang="en-US" dirty="0"/>
              <a:t> file contains the rule, which is then loaded again onto the Snort sensor.</a:t>
            </a:r>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21979834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5: Live Memory Analysis</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module, we have become acquainted with Linux and Microsoft tools that let us perform live memory analysis, covering topics such as:</a:t>
            </a:r>
          </a:p>
          <a:p>
            <a:pPr>
              <a:buFont typeface="Wingdings" panose="05000000000000000000" pitchFamily="2" charset="2"/>
              <a:buChar char="Ø"/>
            </a:pPr>
            <a:r>
              <a:rPr lang="en-US" dirty="0"/>
              <a:t>Linux Processes</a:t>
            </a:r>
          </a:p>
          <a:p>
            <a:pPr>
              <a:buFont typeface="Wingdings" panose="05000000000000000000" pitchFamily="2" charset="2"/>
              <a:buChar char="Ø"/>
            </a:pPr>
            <a:r>
              <a:rPr lang="en-US" dirty="0"/>
              <a:t>Process Hacker</a:t>
            </a:r>
          </a:p>
          <a:p>
            <a:pPr>
              <a:buFont typeface="Wingdings" panose="05000000000000000000" pitchFamily="2" charset="2"/>
              <a:buChar char="Ø"/>
            </a:pPr>
            <a:r>
              <a:rPr lang="en-US" dirty="0"/>
              <a:t>Process Monitor</a:t>
            </a:r>
          </a:p>
          <a:p>
            <a:pPr>
              <a:buFont typeface="Wingdings" panose="05000000000000000000" pitchFamily="2" charset="2"/>
              <a:buChar char="Ø"/>
            </a:pPr>
            <a:r>
              <a:rPr lang="en-US" dirty="0"/>
              <a:t>Volatility</a:t>
            </a:r>
          </a:p>
        </p:txBody>
      </p:sp>
    </p:spTree>
    <p:extLst>
      <p:ext uri="{BB962C8B-B14F-4D97-AF65-F5344CB8AC3E}">
        <p14:creationId xmlns:p14="http://schemas.microsoft.com/office/powerpoint/2010/main" val="65300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18315FB-1E00-BFA2-95A0-287D168EC0AC}"/>
              </a:ext>
            </a:extLst>
          </p:cNvPr>
          <p:cNvSpPr>
            <a:spLocks noGrp="1"/>
          </p:cNvSpPr>
          <p:nvPr>
            <p:ph type="title"/>
          </p:nvPr>
        </p:nvSpPr>
        <p:spPr>
          <a:xfrm>
            <a:off x="691079" y="725951"/>
            <a:ext cx="4923187" cy="5417452"/>
          </a:xfrm>
        </p:spPr>
        <p:txBody>
          <a:bodyPr anchor="ctr">
            <a:normAutofit/>
          </a:bodyPr>
          <a:lstStyle/>
          <a:p>
            <a:r>
              <a:rPr lang="en-US" dirty="0"/>
              <a:t>This Portfolio Contains…</a:t>
            </a:r>
          </a:p>
        </p:txBody>
      </p:sp>
      <p:sp>
        <p:nvSpPr>
          <p:cNvPr id="3" name="Content Placeholder 2">
            <a:extLst>
              <a:ext uri="{FF2B5EF4-FFF2-40B4-BE49-F238E27FC236}">
                <a16:creationId xmlns:a16="http://schemas.microsoft.com/office/drawing/2014/main" id="{B89723B2-3F35-4EA5-7675-DD03823ADC9D}"/>
              </a:ext>
            </a:extLst>
          </p:cNvPr>
          <p:cNvSpPr>
            <a:spLocks noGrp="1"/>
          </p:cNvSpPr>
          <p:nvPr>
            <p:ph idx="1"/>
          </p:nvPr>
        </p:nvSpPr>
        <p:spPr>
          <a:xfrm>
            <a:off x="7036902" y="713048"/>
            <a:ext cx="4464019" cy="5449532"/>
          </a:xfrm>
        </p:spPr>
        <p:txBody>
          <a:bodyPr anchor="ctr">
            <a:normAutofit/>
          </a:bodyPr>
          <a:lstStyle/>
          <a:p>
            <a:pPr marL="457200" indent="-457200">
              <a:buFont typeface="+mj-lt"/>
              <a:buAutoNum type="arabicPeriod"/>
            </a:pPr>
            <a:r>
              <a:rPr lang="en-US" sz="2400" dirty="0"/>
              <a:t>Introduction</a:t>
            </a:r>
          </a:p>
          <a:p>
            <a:pPr marL="457200" indent="-457200">
              <a:buFont typeface="+mj-lt"/>
              <a:buAutoNum type="arabicPeriod"/>
            </a:pPr>
            <a:r>
              <a:rPr lang="en-US" sz="2400" dirty="0"/>
              <a:t>Modules</a:t>
            </a:r>
          </a:p>
          <a:p>
            <a:pPr marL="457200" indent="-457200">
              <a:buFont typeface="+mj-lt"/>
              <a:buAutoNum type="arabicPeriod"/>
            </a:pPr>
            <a:r>
              <a:rPr lang="en-US" sz="2400" dirty="0"/>
              <a:t>Skills learned in each module</a:t>
            </a:r>
          </a:p>
          <a:p>
            <a:pPr marL="457200" indent="-457200">
              <a:buFont typeface="+mj-lt"/>
              <a:buAutoNum type="arabicPeriod"/>
            </a:pPr>
            <a:r>
              <a:rPr lang="en-US" sz="2400" dirty="0"/>
              <a:t>Conclusion (What was learned)</a:t>
            </a:r>
          </a:p>
        </p:txBody>
      </p:sp>
    </p:spTree>
    <p:extLst>
      <p:ext uri="{BB962C8B-B14F-4D97-AF65-F5344CB8AC3E}">
        <p14:creationId xmlns:p14="http://schemas.microsoft.com/office/powerpoint/2010/main" val="183332081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AFD70F-4F61-F5D3-6AB2-D8D500440F3E}"/>
              </a:ext>
            </a:extLst>
          </p:cNvPr>
          <p:cNvSpPr>
            <a:spLocks noGrp="1"/>
          </p:cNvSpPr>
          <p:nvPr>
            <p:ph type="title"/>
          </p:nvPr>
        </p:nvSpPr>
        <p:spPr>
          <a:xfrm>
            <a:off x="643830" y="1190755"/>
            <a:ext cx="3490848" cy="823575"/>
          </a:xfrm>
        </p:spPr>
        <p:txBody>
          <a:bodyPr>
            <a:normAutofit fontScale="90000"/>
          </a:bodyPr>
          <a:lstStyle/>
          <a:p>
            <a:r>
              <a:rPr lang="en-US" dirty="0"/>
              <a:t>Linux Processes</a:t>
            </a:r>
          </a:p>
        </p:txBody>
      </p:sp>
      <p:pic>
        <p:nvPicPr>
          <p:cNvPr id="7" name="Content Placeholder 6">
            <a:extLst>
              <a:ext uri="{FF2B5EF4-FFF2-40B4-BE49-F238E27FC236}">
                <a16:creationId xmlns:a16="http://schemas.microsoft.com/office/drawing/2014/main" id="{A45FA420-44EB-301A-C8E1-49C5A8CA22F3}"/>
              </a:ext>
            </a:extLst>
          </p:cNvPr>
          <p:cNvPicPr>
            <a:picLocks noGrp="1" noChangeAspect="1"/>
          </p:cNvPicPr>
          <p:nvPr>
            <p:ph idx="1"/>
          </p:nvPr>
        </p:nvPicPr>
        <p:blipFill>
          <a:blip r:embed="rId2"/>
          <a:stretch>
            <a:fillRect/>
          </a:stretch>
        </p:blipFill>
        <p:spPr>
          <a:xfrm>
            <a:off x="4219389" y="1136116"/>
            <a:ext cx="7712702" cy="5097090"/>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35811D0B-343D-FFF4-D71A-75DB37B58E49}"/>
              </a:ext>
            </a:extLst>
          </p:cNvPr>
          <p:cNvSpPr>
            <a:spLocks noGrp="1"/>
          </p:cNvSpPr>
          <p:nvPr>
            <p:ph type="body" sz="half" idx="2"/>
          </p:nvPr>
        </p:nvSpPr>
        <p:spPr>
          <a:xfrm>
            <a:off x="643830" y="2704336"/>
            <a:ext cx="3186048" cy="2162201"/>
          </a:xfrm>
        </p:spPr>
        <p:txBody>
          <a:bodyPr/>
          <a:lstStyle/>
          <a:p>
            <a:r>
              <a:rPr lang="en-US" sz="1800" i="0" dirty="0"/>
              <a:t>This screenshot shows port 55000 open for both IPv4 and IPv6.</a:t>
            </a:r>
          </a:p>
          <a:p>
            <a:endParaRPr lang="en-US" i="0" dirty="0"/>
          </a:p>
        </p:txBody>
      </p:sp>
      <p:sp>
        <p:nvSpPr>
          <p:cNvPr id="8" name="Rectangle 7">
            <a:extLst>
              <a:ext uri="{FF2B5EF4-FFF2-40B4-BE49-F238E27FC236}">
                <a16:creationId xmlns:a16="http://schemas.microsoft.com/office/drawing/2014/main" id="{305801D3-ED25-7B87-8F1E-F9FAD9875996}"/>
              </a:ext>
            </a:extLst>
          </p:cNvPr>
          <p:cNvSpPr/>
          <p:nvPr/>
        </p:nvSpPr>
        <p:spPr>
          <a:xfrm>
            <a:off x="4219389" y="5458265"/>
            <a:ext cx="7712702" cy="422030"/>
          </a:xfrm>
          <a:prstGeom prst="rect">
            <a:avLst/>
          </a:prstGeom>
          <a:noFill/>
          <a:ln w="38100">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47D96C6-CFD9-5F89-96FD-10BC00168023}"/>
              </a:ext>
            </a:extLst>
          </p:cNvPr>
          <p:cNvSpPr/>
          <p:nvPr/>
        </p:nvSpPr>
        <p:spPr>
          <a:xfrm>
            <a:off x="3228332" y="5482424"/>
            <a:ext cx="821635" cy="373711"/>
          </a:xfrm>
          <a:prstGeom prst="rightArrow">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55215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B485-131C-DEC3-7B9D-C366010149B4}"/>
              </a:ext>
            </a:extLst>
          </p:cNvPr>
          <p:cNvSpPr>
            <a:spLocks noGrp="1"/>
          </p:cNvSpPr>
          <p:nvPr>
            <p:ph type="title"/>
          </p:nvPr>
        </p:nvSpPr>
        <p:spPr>
          <a:xfrm>
            <a:off x="458300" y="708102"/>
            <a:ext cx="3596865" cy="1194636"/>
          </a:xfrm>
        </p:spPr>
        <p:txBody>
          <a:bodyPr/>
          <a:lstStyle/>
          <a:p>
            <a:r>
              <a:rPr lang="en-US" dirty="0"/>
              <a:t>Process Hacker</a:t>
            </a:r>
          </a:p>
        </p:txBody>
      </p:sp>
      <p:pic>
        <p:nvPicPr>
          <p:cNvPr id="5" name="Content Placeholder 4">
            <a:extLst>
              <a:ext uri="{FF2B5EF4-FFF2-40B4-BE49-F238E27FC236}">
                <a16:creationId xmlns:a16="http://schemas.microsoft.com/office/drawing/2014/main" id="{47BBD715-FDB7-9DBE-4776-47EB1E4FEDA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36943" y="1322364"/>
            <a:ext cx="7810012" cy="4403188"/>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5244BBB0-D742-614E-6522-8D92FFC0E45E}"/>
              </a:ext>
            </a:extLst>
          </p:cNvPr>
          <p:cNvSpPr>
            <a:spLocks noGrp="1"/>
          </p:cNvSpPr>
          <p:nvPr>
            <p:ph type="body" sz="half" idx="2"/>
          </p:nvPr>
        </p:nvSpPr>
        <p:spPr>
          <a:xfrm>
            <a:off x="683587" y="2787486"/>
            <a:ext cx="3371578" cy="2162201"/>
          </a:xfrm>
        </p:spPr>
        <p:txBody>
          <a:bodyPr>
            <a:normAutofit/>
          </a:bodyPr>
          <a:lstStyle/>
          <a:p>
            <a:r>
              <a:rPr lang="en-US" sz="1800" i="0" dirty="0"/>
              <a:t>This screenshot shows properties of a chosen process. </a:t>
            </a:r>
          </a:p>
        </p:txBody>
      </p:sp>
    </p:spTree>
    <p:extLst>
      <p:ext uri="{BB962C8B-B14F-4D97-AF65-F5344CB8AC3E}">
        <p14:creationId xmlns:p14="http://schemas.microsoft.com/office/powerpoint/2010/main" val="268200130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3357-EDF7-41A1-D558-C8B64A079200}"/>
              </a:ext>
            </a:extLst>
          </p:cNvPr>
          <p:cNvSpPr>
            <a:spLocks noGrp="1"/>
          </p:cNvSpPr>
          <p:nvPr>
            <p:ph type="title"/>
          </p:nvPr>
        </p:nvSpPr>
        <p:spPr>
          <a:xfrm>
            <a:off x="312526" y="708102"/>
            <a:ext cx="3782396" cy="1327158"/>
          </a:xfrm>
        </p:spPr>
        <p:txBody>
          <a:bodyPr/>
          <a:lstStyle/>
          <a:p>
            <a:r>
              <a:rPr lang="en-US" dirty="0"/>
              <a:t>Process Monitor</a:t>
            </a:r>
          </a:p>
        </p:txBody>
      </p:sp>
      <p:pic>
        <p:nvPicPr>
          <p:cNvPr id="5" name="Content Placeholder 4">
            <a:extLst>
              <a:ext uri="{FF2B5EF4-FFF2-40B4-BE49-F238E27FC236}">
                <a16:creationId xmlns:a16="http://schemas.microsoft.com/office/drawing/2014/main" id="{8D280B02-4BA7-64B9-2390-8781E8D1F818}"/>
              </a:ext>
            </a:extLst>
          </p:cNvPr>
          <p:cNvPicPr>
            <a:picLocks noGrp="1" noChangeAspect="1"/>
          </p:cNvPicPr>
          <p:nvPr>
            <p:ph idx="1"/>
          </p:nvPr>
        </p:nvPicPr>
        <p:blipFill>
          <a:blip r:embed="rId2"/>
          <a:stretch>
            <a:fillRect/>
          </a:stretch>
        </p:blipFill>
        <p:spPr>
          <a:xfrm>
            <a:off x="4094922" y="1107831"/>
            <a:ext cx="7826523" cy="4642338"/>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186AC3CA-8EB2-C3DA-7480-F3158EA1F6D6}"/>
              </a:ext>
            </a:extLst>
          </p:cNvPr>
          <p:cNvSpPr>
            <a:spLocks noGrp="1"/>
          </p:cNvSpPr>
          <p:nvPr>
            <p:ph type="body" sz="half" idx="2"/>
          </p:nvPr>
        </p:nvSpPr>
        <p:spPr>
          <a:xfrm>
            <a:off x="524561" y="2660540"/>
            <a:ext cx="3292065" cy="2162201"/>
          </a:xfrm>
        </p:spPr>
        <p:txBody>
          <a:bodyPr/>
          <a:lstStyle/>
          <a:p>
            <a:r>
              <a:rPr lang="en-US" sz="1800" i="0" dirty="0"/>
              <a:t>This screenshot shows “ifFaceName” in the Path column and Data: Roman in the Detail column.</a:t>
            </a:r>
          </a:p>
          <a:p>
            <a:endParaRPr lang="en-US" i="0" dirty="0"/>
          </a:p>
        </p:txBody>
      </p:sp>
      <p:sp>
        <p:nvSpPr>
          <p:cNvPr id="6" name="Rectangle 5">
            <a:extLst>
              <a:ext uri="{FF2B5EF4-FFF2-40B4-BE49-F238E27FC236}">
                <a16:creationId xmlns:a16="http://schemas.microsoft.com/office/drawing/2014/main" id="{590F9BF0-699B-4446-0675-7CE7365D9FC3}"/>
              </a:ext>
            </a:extLst>
          </p:cNvPr>
          <p:cNvSpPr/>
          <p:nvPr/>
        </p:nvSpPr>
        <p:spPr>
          <a:xfrm>
            <a:off x="5275385" y="4081670"/>
            <a:ext cx="6392054" cy="208976"/>
          </a:xfrm>
          <a:prstGeom prst="rect">
            <a:avLst/>
          </a:prstGeom>
          <a:noFill/>
          <a:ln w="38100">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B533320-A883-9818-DFD9-6543D54033C7}"/>
              </a:ext>
            </a:extLst>
          </p:cNvPr>
          <p:cNvSpPr/>
          <p:nvPr/>
        </p:nvSpPr>
        <p:spPr>
          <a:xfrm>
            <a:off x="4516238" y="4113271"/>
            <a:ext cx="596348" cy="145774"/>
          </a:xfrm>
          <a:prstGeom prst="rightArrow">
            <a:avLst/>
          </a:prstGeom>
          <a:solidFill>
            <a:schemeClr val="accent3"/>
          </a:solidFill>
          <a:ln>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2D205D3-9D2E-C5C6-0874-E3B1813057EF}"/>
              </a:ext>
            </a:extLst>
          </p:cNvPr>
          <p:cNvCxnSpPr/>
          <p:nvPr/>
        </p:nvCxnSpPr>
        <p:spPr>
          <a:xfrm>
            <a:off x="689113" y="3286538"/>
            <a:ext cx="1219200" cy="0"/>
          </a:xfrm>
          <a:prstGeom prst="line">
            <a:avLst/>
          </a:prstGeom>
          <a:ln w="381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86956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fontScale="92500" lnSpcReduction="20000"/>
          </a:bodyPr>
          <a:lstStyle/>
          <a:p>
            <a:r>
              <a:rPr lang="en-US" dirty="0"/>
              <a:t>Exploring the process of memory analysis. Memory analysis is a key tool for cyber investigations as it enables an investigator to spot suspicious and questionable activities on a target computer or server. This is typically accomplished by running specialized software that creates a memory dump file, a snapshot of the system's memory as it exists. The investigator can then take this file offsite and search it.</a:t>
            </a:r>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347570728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6: Firewall</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module, we must set up iptables for network defense in the following six scenarios:</a:t>
            </a:r>
          </a:p>
          <a:p>
            <a:pPr>
              <a:buFont typeface="Wingdings" panose="05000000000000000000" pitchFamily="2" charset="2"/>
              <a:buChar char="Ø"/>
            </a:pPr>
            <a:r>
              <a:rPr lang="en-US" dirty="0"/>
              <a:t>Time-based access</a:t>
            </a:r>
          </a:p>
          <a:p>
            <a:pPr>
              <a:buFont typeface="Wingdings" panose="05000000000000000000" pitchFamily="2" charset="2"/>
              <a:buChar char="Ø"/>
            </a:pPr>
            <a:r>
              <a:rPr lang="en-US" dirty="0"/>
              <a:t>Blackhole routing</a:t>
            </a:r>
          </a:p>
          <a:p>
            <a:pPr>
              <a:buFont typeface="Wingdings" panose="05000000000000000000" pitchFamily="2" charset="2"/>
              <a:buChar char="Ø"/>
            </a:pPr>
            <a:r>
              <a:rPr lang="en-US" dirty="0"/>
              <a:t>Bogon filtering</a:t>
            </a:r>
          </a:p>
          <a:p>
            <a:pPr>
              <a:buFont typeface="Wingdings" panose="05000000000000000000" pitchFamily="2" charset="2"/>
              <a:buChar char="Ø"/>
            </a:pPr>
            <a:r>
              <a:rPr lang="en-US" dirty="0"/>
              <a:t>Stateful firewall</a:t>
            </a:r>
          </a:p>
          <a:p>
            <a:pPr>
              <a:buFont typeface="Wingdings" panose="05000000000000000000" pitchFamily="2" charset="2"/>
              <a:buChar char="Ø"/>
            </a:pPr>
            <a:r>
              <a:rPr lang="en-US" dirty="0"/>
              <a:t>Dynamic NAT</a:t>
            </a:r>
          </a:p>
          <a:p>
            <a:pPr>
              <a:buFont typeface="Wingdings" panose="05000000000000000000" pitchFamily="2" charset="2"/>
              <a:buChar char="Ø"/>
            </a:pPr>
            <a:r>
              <a:rPr lang="en-US" dirty="0"/>
              <a:t>Brute forcing of SSH logins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619862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4EE8D-10CA-910A-494F-934425BF61FB}"/>
              </a:ext>
            </a:extLst>
          </p:cNvPr>
          <p:cNvSpPr>
            <a:spLocks noGrp="1"/>
          </p:cNvSpPr>
          <p:nvPr>
            <p:ph type="title"/>
          </p:nvPr>
        </p:nvSpPr>
        <p:spPr>
          <a:xfrm>
            <a:off x="458300" y="1153265"/>
            <a:ext cx="3331822" cy="1194636"/>
          </a:xfrm>
        </p:spPr>
        <p:txBody>
          <a:bodyPr/>
          <a:lstStyle/>
          <a:p>
            <a:r>
              <a:rPr lang="en-US" dirty="0"/>
              <a:t>Time-based Access (Part 1)</a:t>
            </a:r>
          </a:p>
        </p:txBody>
      </p:sp>
      <p:pic>
        <p:nvPicPr>
          <p:cNvPr id="7" name="Content Placeholder 6">
            <a:extLst>
              <a:ext uri="{FF2B5EF4-FFF2-40B4-BE49-F238E27FC236}">
                <a16:creationId xmlns:a16="http://schemas.microsoft.com/office/drawing/2014/main" id="{88DBC795-FDB6-C01B-253A-41240F192E7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90122" y="713679"/>
            <a:ext cx="7843860" cy="5401460"/>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C2B87515-4573-ED0E-2003-97229741E72A}"/>
              </a:ext>
            </a:extLst>
          </p:cNvPr>
          <p:cNvSpPr>
            <a:spLocks noGrp="1"/>
          </p:cNvSpPr>
          <p:nvPr>
            <p:ph type="body" sz="half" idx="2"/>
          </p:nvPr>
        </p:nvSpPr>
        <p:spPr>
          <a:xfrm>
            <a:off x="558018" y="2787487"/>
            <a:ext cx="3178797" cy="2162201"/>
          </a:xfrm>
        </p:spPr>
        <p:txBody>
          <a:bodyPr/>
          <a:lstStyle/>
          <a:p>
            <a:r>
              <a:rPr lang="en-US" sz="1800" i="0" dirty="0"/>
              <a:t>This screenshot shows the output of the DMZ Route Table.</a:t>
            </a:r>
          </a:p>
          <a:p>
            <a:endParaRPr lang="en-US" i="0" dirty="0"/>
          </a:p>
        </p:txBody>
      </p:sp>
      <p:sp>
        <p:nvSpPr>
          <p:cNvPr id="10" name="Rectangle 9">
            <a:extLst>
              <a:ext uri="{FF2B5EF4-FFF2-40B4-BE49-F238E27FC236}">
                <a16:creationId xmlns:a16="http://schemas.microsoft.com/office/drawing/2014/main" id="{A20F9C47-B64A-81E3-8DCC-0678428097BE}"/>
              </a:ext>
            </a:extLst>
          </p:cNvPr>
          <p:cNvSpPr/>
          <p:nvPr/>
        </p:nvSpPr>
        <p:spPr>
          <a:xfrm>
            <a:off x="5446643" y="4081670"/>
            <a:ext cx="5526157" cy="583095"/>
          </a:xfrm>
          <a:prstGeom prst="rect">
            <a:avLst/>
          </a:prstGeom>
          <a:noFill/>
          <a:ln w="38100">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43101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D20EFF-B354-E170-8157-32741FDE180E}"/>
              </a:ext>
            </a:extLst>
          </p:cNvPr>
          <p:cNvSpPr>
            <a:spLocks noGrp="1"/>
          </p:cNvSpPr>
          <p:nvPr>
            <p:ph type="title"/>
          </p:nvPr>
        </p:nvSpPr>
        <p:spPr>
          <a:xfrm>
            <a:off x="486107" y="967408"/>
            <a:ext cx="3080030" cy="1377875"/>
          </a:xfrm>
        </p:spPr>
        <p:txBody>
          <a:bodyPr>
            <a:normAutofit fontScale="90000"/>
          </a:bodyPr>
          <a:lstStyle/>
          <a:p>
            <a:r>
              <a:rPr lang="en-US" dirty="0"/>
              <a:t>Time-based Access (Part 2)</a:t>
            </a:r>
          </a:p>
        </p:txBody>
      </p:sp>
      <p:pic>
        <p:nvPicPr>
          <p:cNvPr id="8" name="Content Placeholder 7">
            <a:extLst>
              <a:ext uri="{FF2B5EF4-FFF2-40B4-BE49-F238E27FC236}">
                <a16:creationId xmlns:a16="http://schemas.microsoft.com/office/drawing/2014/main" id="{0E978100-7BA2-087E-C0ED-696F3CF95531}"/>
              </a:ext>
            </a:extLst>
          </p:cNvPr>
          <p:cNvPicPr>
            <a:picLocks noGrp="1" noChangeAspect="1"/>
          </p:cNvPicPr>
          <p:nvPr>
            <p:ph idx="1"/>
          </p:nvPr>
        </p:nvPicPr>
        <p:blipFill>
          <a:blip r:embed="rId2"/>
          <a:stretch>
            <a:fillRect/>
          </a:stretch>
        </p:blipFill>
        <p:spPr>
          <a:xfrm>
            <a:off x="3922713" y="604911"/>
            <a:ext cx="7830663" cy="5655212"/>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EDBC86AC-422E-7180-7EA4-28E11AA68E67}"/>
              </a:ext>
            </a:extLst>
          </p:cNvPr>
          <p:cNvSpPr>
            <a:spLocks noGrp="1"/>
          </p:cNvSpPr>
          <p:nvPr>
            <p:ph type="body" sz="half" idx="2"/>
          </p:nvPr>
        </p:nvSpPr>
        <p:spPr>
          <a:xfrm>
            <a:off x="486107" y="2759379"/>
            <a:ext cx="3080030" cy="2162201"/>
          </a:xfrm>
        </p:spPr>
        <p:txBody>
          <a:bodyPr>
            <a:normAutofit/>
          </a:bodyPr>
          <a:lstStyle/>
          <a:p>
            <a:r>
              <a:rPr lang="en-US" sz="1800" i="0" dirty="0"/>
              <a:t>This screenshot shows a successful ping from the Ubuntu Web VM and the DMZ VM.</a:t>
            </a:r>
          </a:p>
        </p:txBody>
      </p:sp>
      <p:sp>
        <p:nvSpPr>
          <p:cNvPr id="9" name="Rectangle 8">
            <a:extLst>
              <a:ext uri="{FF2B5EF4-FFF2-40B4-BE49-F238E27FC236}">
                <a16:creationId xmlns:a16="http://schemas.microsoft.com/office/drawing/2014/main" id="{B77C2580-725A-521B-F905-9441A5568EBC}"/>
              </a:ext>
            </a:extLst>
          </p:cNvPr>
          <p:cNvSpPr/>
          <p:nvPr/>
        </p:nvSpPr>
        <p:spPr>
          <a:xfrm>
            <a:off x="4839286" y="3840480"/>
            <a:ext cx="5022166" cy="1519311"/>
          </a:xfrm>
          <a:prstGeom prst="rect">
            <a:avLst/>
          </a:prstGeom>
          <a:noFill/>
          <a:ln w="38100">
            <a:solidFill>
              <a:schemeClr val="accent3"/>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38200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E2EA-4AE4-119F-8D45-4985F5F1F615}"/>
              </a:ext>
            </a:extLst>
          </p:cNvPr>
          <p:cNvSpPr>
            <a:spLocks noGrp="1"/>
          </p:cNvSpPr>
          <p:nvPr>
            <p:ph type="title"/>
          </p:nvPr>
        </p:nvSpPr>
        <p:spPr>
          <a:xfrm>
            <a:off x="630578" y="713677"/>
            <a:ext cx="3040274" cy="1552445"/>
          </a:xfrm>
        </p:spPr>
        <p:txBody>
          <a:bodyPr>
            <a:normAutofit fontScale="90000"/>
          </a:bodyPr>
          <a:lstStyle/>
          <a:p>
            <a:r>
              <a:rPr lang="en-US" dirty="0"/>
              <a:t>Time-based Access (Part 3)</a:t>
            </a:r>
          </a:p>
        </p:txBody>
      </p:sp>
      <p:pic>
        <p:nvPicPr>
          <p:cNvPr id="5" name="Content Placeholder 4">
            <a:extLst>
              <a:ext uri="{FF2B5EF4-FFF2-40B4-BE49-F238E27FC236}">
                <a16:creationId xmlns:a16="http://schemas.microsoft.com/office/drawing/2014/main" id="{EE3AEDC4-D173-BD3D-1936-47F02B8821E8}"/>
              </a:ext>
            </a:extLst>
          </p:cNvPr>
          <p:cNvPicPr>
            <a:picLocks noGrp="1" noChangeAspect="1"/>
          </p:cNvPicPr>
          <p:nvPr>
            <p:ph idx="1"/>
          </p:nvPr>
        </p:nvPicPr>
        <p:blipFill>
          <a:blip r:embed="rId2"/>
          <a:stretch>
            <a:fillRect/>
          </a:stretch>
        </p:blipFill>
        <p:spPr>
          <a:xfrm>
            <a:off x="3931955" y="713677"/>
            <a:ext cx="7937486" cy="540603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E9C60FAD-1F4B-1050-3FCE-F851B769B60A}"/>
              </a:ext>
            </a:extLst>
          </p:cNvPr>
          <p:cNvSpPr>
            <a:spLocks noGrp="1"/>
          </p:cNvSpPr>
          <p:nvPr>
            <p:ph type="body" sz="half" idx="2"/>
          </p:nvPr>
        </p:nvSpPr>
        <p:spPr>
          <a:xfrm>
            <a:off x="630578" y="2810353"/>
            <a:ext cx="3146291" cy="2162201"/>
          </a:xfrm>
        </p:spPr>
        <p:txBody>
          <a:bodyPr>
            <a:normAutofit/>
          </a:bodyPr>
          <a:lstStyle/>
          <a:p>
            <a:r>
              <a:rPr lang="en-US" sz="1800" i="0" dirty="0"/>
              <a:t>This screenshot shows two time-based access rules in the FORWARD chain.</a:t>
            </a:r>
          </a:p>
        </p:txBody>
      </p:sp>
      <p:sp>
        <p:nvSpPr>
          <p:cNvPr id="6" name="Rectangle 5">
            <a:extLst>
              <a:ext uri="{FF2B5EF4-FFF2-40B4-BE49-F238E27FC236}">
                <a16:creationId xmlns:a16="http://schemas.microsoft.com/office/drawing/2014/main" id="{AFE3A7C4-42FB-3F5A-F696-27795FAFDB96}"/>
              </a:ext>
            </a:extLst>
          </p:cNvPr>
          <p:cNvSpPr/>
          <p:nvPr/>
        </p:nvSpPr>
        <p:spPr>
          <a:xfrm>
            <a:off x="4895557" y="2436157"/>
            <a:ext cx="6330461" cy="2970729"/>
          </a:xfrm>
          <a:prstGeom prst="rect">
            <a:avLst/>
          </a:prstGeom>
          <a:noFill/>
          <a:ln w="38100">
            <a:solidFill>
              <a:schemeClr val="accent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02020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fontScale="77500" lnSpcReduction="20000"/>
          </a:bodyPr>
          <a:lstStyle/>
          <a:p>
            <a:r>
              <a:rPr lang="en-US" dirty="0"/>
              <a:t>To set up the access controls for the demilitarized zone’s (DMZ) virtual machine. The configuration of the three machines is depicted in the graphic below. A Linux system serving as a firewall makes up the firewall machine. It has three interfaces, the third of which is for the internal network and is not relevant to our needs (the diagram does not display it).</a:t>
            </a:r>
          </a:p>
          <a:p>
            <a:r>
              <a:rPr lang="en-US" dirty="0"/>
              <a:t>A network path that leads nowhere is known as a black hole route. When packets are received that match the criteria, they are automatically dropped. In short, we direct the attacker in a particular direction.</a:t>
            </a:r>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24993572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107134A1-6E23-4417-8A0E-6B7013EE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75" name="Group 174">
            <a:extLst>
              <a:ext uri="{FF2B5EF4-FFF2-40B4-BE49-F238E27FC236}">
                <a16:creationId xmlns:a16="http://schemas.microsoft.com/office/drawing/2014/main" id="{27A2371D-E95E-4E2E-ABB9-D6409A537F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76" name="Straight Connector 175">
              <a:extLst>
                <a:ext uri="{FF2B5EF4-FFF2-40B4-BE49-F238E27FC236}">
                  <a16:creationId xmlns:a16="http://schemas.microsoft.com/office/drawing/2014/main" id="{20814C69-0E8C-49A3-8452-971CA8350D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1E24DB3-D306-4D9D-AD7B-F535197C07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A1B06E0-67DD-4302-8D19-639196972A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BD0468-E45E-4063-8C2D-BB55577413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842838F-C61E-4F82-8E97-8A10316F45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D2F4E59-35DF-48ED-8513-D9C995716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52710FE-BF9F-4ADD-82DE-7AF0AB1F5E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9B014AE-E9E4-4054-BE0F-1BC2F089BB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DEA021B-C8B0-48F9-B1CB-A8C2E1B85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49EAB92-8EB1-450F-9DC7-CAFA5FDA9C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0A1EBB7-483A-419C-B619-AA3C9184C1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1469A02-6DCF-4CBC-8B1F-E0B48A980E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6D0931D-7905-4655-B3A8-BD3855872A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BF31427-7414-48AC-A250-D356CBC4BA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C8C5AE1-943C-444C-BEEB-756028247F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1751FEB-FFE8-484E-AF44-58FB0C2F5F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3BEB40B-97E7-4435-BAE6-0BAC8689D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19CDDE6-0CB4-4518-936D-351D7114FF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5CD8E96-63B2-4A76-9FA4-FD574945D9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A06729F-61CD-43D7-900D-23C5CF828B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A936353-A06F-4862-B713-D8761651C2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CB75089-81A0-414F-880B-613FBC7102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984B25A-77CE-42BE-8D5D-3E56ADB36B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2C0E8CB-51AD-4D39-860D-95F98206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27B6EA0-1EC1-4EFC-A024-326C5FB6E0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A37A491-22B7-497B-B872-FDB00072E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5725797-7F94-4684-9B61-BE62966658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504F75D-D3A8-44BD-970F-4F37060BB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08E41E9-3A9D-4D8E-AF15-A6369C2652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2194DC5-C581-452C-B403-012A01F8A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C414A6B-23ED-46F4-982A-69E5E537A5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08" name="Freeform: Shape 207">
            <a:extLst>
              <a:ext uri="{FF2B5EF4-FFF2-40B4-BE49-F238E27FC236}">
                <a16:creationId xmlns:a16="http://schemas.microsoft.com/office/drawing/2014/main" id="{4CB47DB7-904B-416E-8C82-41DA194E0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33265" y="-2152219"/>
            <a:ext cx="6858000" cy="11162439"/>
          </a:xfrm>
          <a:custGeom>
            <a:avLst/>
            <a:gdLst>
              <a:gd name="connsiteX0" fmla="*/ 6858000 w 6858000"/>
              <a:gd name="connsiteY0" fmla="*/ 0 h 11162439"/>
              <a:gd name="connsiteX1" fmla="*/ 6858000 w 6858000"/>
              <a:gd name="connsiteY1" fmla="*/ 7095240 h 11162439"/>
              <a:gd name="connsiteX2" fmla="*/ 6857998 w 6858000"/>
              <a:gd name="connsiteY2" fmla="*/ 7095240 h 11162439"/>
              <a:gd name="connsiteX3" fmla="*/ 6857998 w 6858000"/>
              <a:gd name="connsiteY3" fmla="*/ 10339528 h 11162439"/>
              <a:gd name="connsiteX4" fmla="*/ 0 w 6858000"/>
              <a:gd name="connsiteY4" fmla="*/ 10925458 h 11162439"/>
              <a:gd name="connsiteX5" fmla="*/ 0 w 6858000"/>
              <a:gd name="connsiteY5" fmla="*/ 7095240 h 11162439"/>
              <a:gd name="connsiteX6" fmla="*/ 0 w 6858000"/>
              <a:gd name="connsiteY6" fmla="*/ 6778313 h 11162439"/>
              <a:gd name="connsiteX7" fmla="*/ 0 w 6858000"/>
              <a:gd name="connsiteY7" fmla="*/ 0 h 1116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11162439">
                <a:moveTo>
                  <a:pt x="6858000" y="0"/>
                </a:moveTo>
                <a:lnTo>
                  <a:pt x="6858000" y="7095240"/>
                </a:lnTo>
                <a:lnTo>
                  <a:pt x="6857998" y="7095240"/>
                </a:lnTo>
                <a:lnTo>
                  <a:pt x="6857998" y="10339528"/>
                </a:lnTo>
                <a:cubicBezTo>
                  <a:pt x="3428999" y="10339528"/>
                  <a:pt x="3428999" y="11696417"/>
                  <a:pt x="0" y="10925458"/>
                </a:cubicBezTo>
                <a:lnTo>
                  <a:pt x="0" y="7095240"/>
                </a:lnTo>
                <a:lnTo>
                  <a:pt x="0" y="6778313"/>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me office">
            <a:extLst>
              <a:ext uri="{FF2B5EF4-FFF2-40B4-BE49-F238E27FC236}">
                <a16:creationId xmlns:a16="http://schemas.microsoft.com/office/drawing/2014/main" id="{6858AB40-2B87-25B1-0461-62CE236236A5}"/>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7999" r="-1" b="-1"/>
          <a:stretch/>
        </p:blipFill>
        <p:spPr>
          <a:xfrm>
            <a:off x="-23207" y="10"/>
            <a:ext cx="11167367" cy="6857990"/>
          </a:xfrm>
          <a:custGeom>
            <a:avLst/>
            <a:gdLst/>
            <a:ahLst/>
            <a:cxnLst/>
            <a:rect l="l" t="t" r="r" b="b"/>
            <a:pathLst>
              <a:path w="12142767" h="6858000">
                <a:moveTo>
                  <a:pt x="0" y="0"/>
                </a:moveTo>
                <a:lnTo>
                  <a:pt x="11251490" y="0"/>
                </a:lnTo>
                <a:lnTo>
                  <a:pt x="11255634" y="308191"/>
                </a:lnTo>
                <a:cubicBezTo>
                  <a:pt x="11341049" y="3428907"/>
                  <a:pt x="12695043" y="3532715"/>
                  <a:pt x="11886084" y="6854559"/>
                </a:cubicBezTo>
                <a:lnTo>
                  <a:pt x="7539784" y="6854559"/>
                </a:lnTo>
                <a:lnTo>
                  <a:pt x="7539784" y="6858000"/>
                </a:lnTo>
                <a:lnTo>
                  <a:pt x="0" y="6858000"/>
                </a:lnTo>
                <a:close/>
              </a:path>
            </a:pathLst>
          </a:custGeom>
        </p:spPr>
      </p:pic>
      <p:sp>
        <p:nvSpPr>
          <p:cNvPr id="2" name="Title 1">
            <a:extLst>
              <a:ext uri="{FF2B5EF4-FFF2-40B4-BE49-F238E27FC236}">
                <a16:creationId xmlns:a16="http://schemas.microsoft.com/office/drawing/2014/main" id="{9D0AB6F6-98C5-0AF1-8041-348E49CF52B0}"/>
              </a:ext>
            </a:extLst>
          </p:cNvPr>
          <p:cNvSpPr>
            <a:spLocks noGrp="1"/>
          </p:cNvSpPr>
          <p:nvPr>
            <p:ph type="title"/>
          </p:nvPr>
        </p:nvSpPr>
        <p:spPr>
          <a:xfrm>
            <a:off x="691079" y="725951"/>
            <a:ext cx="8351994" cy="1375333"/>
          </a:xfrm>
        </p:spPr>
        <p:txBody>
          <a:bodyPr>
            <a:normAutofit/>
          </a:bodyPr>
          <a:lstStyle/>
          <a:p>
            <a:pPr>
              <a:lnSpc>
                <a:spcPct val="90000"/>
              </a:lnSpc>
            </a:pPr>
            <a:r>
              <a:rPr lang="en-US">
                <a:solidFill>
                  <a:srgbClr val="FFFFFF"/>
                </a:solidFill>
              </a:rPr>
              <a:t>What was learned in the course?</a:t>
            </a:r>
          </a:p>
        </p:txBody>
      </p:sp>
      <p:sp>
        <p:nvSpPr>
          <p:cNvPr id="168" name="Content Placeholder 2">
            <a:extLst>
              <a:ext uri="{FF2B5EF4-FFF2-40B4-BE49-F238E27FC236}">
                <a16:creationId xmlns:a16="http://schemas.microsoft.com/office/drawing/2014/main" id="{FBE7AAB6-DF66-143D-D2BD-029AEC7AA6CD}"/>
              </a:ext>
            </a:extLst>
          </p:cNvPr>
          <p:cNvSpPr>
            <a:spLocks noGrp="1"/>
          </p:cNvSpPr>
          <p:nvPr>
            <p:ph idx="1"/>
          </p:nvPr>
        </p:nvSpPr>
        <p:spPr>
          <a:xfrm>
            <a:off x="691079" y="2340131"/>
            <a:ext cx="6385206" cy="3822452"/>
          </a:xfrm>
        </p:spPr>
        <p:txBody>
          <a:bodyPr>
            <a:normAutofit/>
          </a:bodyPr>
          <a:lstStyle/>
          <a:p>
            <a:pPr marL="0" indent="0">
              <a:buNone/>
            </a:pPr>
            <a:r>
              <a:rPr lang="en-US" i="1" dirty="0">
                <a:solidFill>
                  <a:srgbClr val="FFFFFF"/>
                </a:solidFill>
              </a:rPr>
              <a:t>Infrastructure security, including vital infrastructure security, is crucial for avoiding attack or disaster-related damage to technology assets and data. Additionally, it's essential for minimizing the amount of damage in the event of a successful attack or a disaster. Similar to this, infrastructure security's main objective is to reduce the overall risk level that the organization faces, which reduces the likelihood of a serious operational disruption and/or financial impact on numerous companies.</a:t>
            </a:r>
          </a:p>
        </p:txBody>
      </p:sp>
    </p:spTree>
    <p:extLst>
      <p:ext uri="{BB962C8B-B14F-4D97-AF65-F5344CB8AC3E}">
        <p14:creationId xmlns:p14="http://schemas.microsoft.com/office/powerpoint/2010/main" val="38911923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500"/>
                                        <p:tgtEl>
                                          <p:spTgt spid="1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Right Triangle 40">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3" name="Rectangle 42">
            <a:extLst>
              <a:ext uri="{FF2B5EF4-FFF2-40B4-BE49-F238E27FC236}">
                <a16:creationId xmlns:a16="http://schemas.microsoft.com/office/drawing/2014/main" id="{411BE1D3-B675-4947-B4E3-14B8DC93F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44">
            <a:extLst>
              <a:ext uri="{FF2B5EF4-FFF2-40B4-BE49-F238E27FC236}">
                <a16:creationId xmlns:a16="http://schemas.microsoft.com/office/drawing/2014/main" id="{B27DF924-CC1B-431A-A8F3-7FEBCA1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9" y="2882524"/>
            <a:ext cx="12184765" cy="3975477"/>
          </a:xfrm>
          <a:custGeom>
            <a:avLst/>
            <a:gdLst>
              <a:gd name="connsiteX0" fmla="*/ 8942254 w 12188952"/>
              <a:gd name="connsiteY0" fmla="*/ 34 h 3975477"/>
              <a:gd name="connsiteX1" fmla="*/ 11642906 w 12188952"/>
              <a:gd name="connsiteY1" fmla="*/ 225257 h 3975477"/>
              <a:gd name="connsiteX2" fmla="*/ 12188952 w 12188952"/>
              <a:gd name="connsiteY2" fmla="*/ 311174 h 3975477"/>
              <a:gd name="connsiteX3" fmla="*/ 12188952 w 12188952"/>
              <a:gd name="connsiteY3" fmla="*/ 3975477 h 3975477"/>
              <a:gd name="connsiteX4" fmla="*/ 0 w 12188952"/>
              <a:gd name="connsiteY4" fmla="*/ 3975477 h 3975477"/>
              <a:gd name="connsiteX5" fmla="*/ 0 w 12188952"/>
              <a:gd name="connsiteY5" fmla="*/ 1085061 h 3975477"/>
              <a:gd name="connsiteX6" fmla="*/ 552141 w 12188952"/>
              <a:gd name="connsiteY6" fmla="*/ 1079980 h 3975477"/>
              <a:gd name="connsiteX7" fmla="*/ 8942254 w 12188952"/>
              <a:gd name="connsiteY7" fmla="*/ 34 h 397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975477">
                <a:moveTo>
                  <a:pt x="8942254" y="34"/>
                </a:moveTo>
                <a:cubicBezTo>
                  <a:pt x="9695041" y="1709"/>
                  <a:pt x="10568453" y="66687"/>
                  <a:pt x="11642906" y="225257"/>
                </a:cubicBezTo>
                <a:lnTo>
                  <a:pt x="12188952" y="311174"/>
                </a:lnTo>
                <a:lnTo>
                  <a:pt x="12188952" y="3975477"/>
                </a:lnTo>
                <a:lnTo>
                  <a:pt x="0" y="3975477"/>
                </a:lnTo>
                <a:lnTo>
                  <a:pt x="0" y="1085061"/>
                </a:lnTo>
                <a:lnTo>
                  <a:pt x="552141" y="1079980"/>
                </a:lnTo>
                <a:cubicBezTo>
                  <a:pt x="4849952" y="999477"/>
                  <a:pt x="5931106" y="-6667"/>
                  <a:pt x="8942254" y="34"/>
                </a:cubicBez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ight Triangle 46">
            <a:extLst>
              <a:ext uri="{FF2B5EF4-FFF2-40B4-BE49-F238E27FC236}">
                <a16:creationId xmlns:a16="http://schemas.microsoft.com/office/drawing/2014/main" id="{D2D8651B-6FCC-49D7-B6F8-AF869E89F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15193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9" name="Group 48">
            <a:extLst>
              <a:ext uri="{FF2B5EF4-FFF2-40B4-BE49-F238E27FC236}">
                <a16:creationId xmlns:a16="http://schemas.microsoft.com/office/drawing/2014/main" id="{2C13C5A7-AC21-48FA-A06F-6A7F303BC3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0" name="Straight Connector 49">
              <a:extLst>
                <a:ext uri="{FF2B5EF4-FFF2-40B4-BE49-F238E27FC236}">
                  <a16:creationId xmlns:a16="http://schemas.microsoft.com/office/drawing/2014/main" id="{7F262F85-28C5-406E-86B5-21B5007975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6E46736-4910-4C3D-A602-EA961B5B94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C95156-5BFF-4DE7-B263-E72A623691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CC6A642-5940-409E-BA90-465C2A8146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2D9B4F-73D1-4F08-BED3-050F005D00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BADE15-4CCA-4FB3-A2E1-F2B70EC8E9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B84EC39-7B8E-4610-A1D0-64B4DC63E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61CE688-F428-4557-8D39-912F63B57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A0A277E-6B5F-4EA7-927D-072AE79F09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F8762B1-DD2A-4691-BAA0-FCF140D803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10B872-619E-4CDC-BBC2-2B8512F5E3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55518C1-8F67-4B56-B385-0E4947C32A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83AD748-761F-44A2-BF90-DBA3EDB465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6015257-A8BA-4AFA-943B-9CC961D834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21F0F86-489E-43A6-8315-8524702679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C90D9E-C664-4A5F-BC20-D76DDB874F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1936AF-8AA7-4931-8575-88CAD33ADBD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F1762F-6360-4C8F-9E4A-C7DE8C4C3C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559C29F-E778-464B-A96A-079815C233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AD9E72B-D3BF-4D27-A601-1D2E7DE83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CB8422D-924B-45F5-8A16-0F8AC8FDCC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7D55B22-5D5C-4F9B-9530-BB9DE6375D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093CBE-3A15-4A43-A536-2EE3B6524D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A289A63-846E-4F02-A373-B072C2EAF8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B62319-B036-4232-A230-5DD9F9EE11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13B242B-F116-42CC-AC41-373E24D4A0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3F63EA7-9511-4DDD-962B-5C5C5131A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EE9C8DA-BB76-4CFF-AFD5-4E054A62C8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2F3C61A-326D-45E1-8FDF-B346F1625B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FBEEB7B-6D5D-47E6-836B-1843CF8107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FF47F77-62CD-47D4-BB10-B751B9DACB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CF42067-9EDC-9FA3-3F50-02592316EF8E}"/>
              </a:ext>
            </a:extLst>
          </p:cNvPr>
          <p:cNvSpPr>
            <a:spLocks noGrp="1"/>
          </p:cNvSpPr>
          <p:nvPr>
            <p:ph type="title"/>
          </p:nvPr>
        </p:nvSpPr>
        <p:spPr>
          <a:xfrm>
            <a:off x="691078" y="1260583"/>
            <a:ext cx="10302169" cy="1256208"/>
          </a:xfrm>
        </p:spPr>
        <p:txBody>
          <a:bodyPr vert="horz" lIns="91440" tIns="45720" rIns="91440" bIns="45720" rtlCol="0" anchor="t">
            <a:normAutofit/>
          </a:bodyPr>
          <a:lstStyle/>
          <a:p>
            <a:pPr>
              <a:lnSpc>
                <a:spcPct val="90000"/>
              </a:lnSpc>
            </a:pPr>
            <a:r>
              <a:rPr lang="en-US" sz="5400" dirty="0"/>
              <a:t>Introduction</a:t>
            </a:r>
          </a:p>
        </p:txBody>
      </p:sp>
      <p:sp>
        <p:nvSpPr>
          <p:cNvPr id="5" name="TextBox 4">
            <a:extLst>
              <a:ext uri="{FF2B5EF4-FFF2-40B4-BE49-F238E27FC236}">
                <a16:creationId xmlns:a16="http://schemas.microsoft.com/office/drawing/2014/main" id="{B0B937E8-4D04-F43A-CFBE-3B835E1C06FE}"/>
              </a:ext>
            </a:extLst>
          </p:cNvPr>
          <p:cNvSpPr txBox="1"/>
          <p:nvPr/>
        </p:nvSpPr>
        <p:spPr>
          <a:xfrm>
            <a:off x="597420" y="2478141"/>
            <a:ext cx="6598495" cy="461665"/>
          </a:xfrm>
          <a:prstGeom prst="rect">
            <a:avLst/>
          </a:prstGeom>
          <a:noFill/>
        </p:spPr>
        <p:txBody>
          <a:bodyPr wrap="square" rtlCol="0">
            <a:spAutoFit/>
          </a:bodyPr>
          <a:lstStyle/>
          <a:p>
            <a:r>
              <a:rPr lang="en-US" sz="2400" dirty="0"/>
              <a:t>What is Infrastructure Security?</a:t>
            </a:r>
          </a:p>
        </p:txBody>
      </p:sp>
      <p:sp>
        <p:nvSpPr>
          <p:cNvPr id="6" name="TextBox 5">
            <a:extLst>
              <a:ext uri="{FF2B5EF4-FFF2-40B4-BE49-F238E27FC236}">
                <a16:creationId xmlns:a16="http://schemas.microsoft.com/office/drawing/2014/main" id="{DF1E2D26-FC95-A7FA-7189-465CF522FA54}"/>
              </a:ext>
            </a:extLst>
          </p:cNvPr>
          <p:cNvSpPr txBox="1"/>
          <p:nvPr/>
        </p:nvSpPr>
        <p:spPr>
          <a:xfrm>
            <a:off x="691078" y="4187687"/>
            <a:ext cx="10917826" cy="1200329"/>
          </a:xfrm>
          <a:prstGeom prst="rect">
            <a:avLst/>
          </a:prstGeom>
          <a:noFill/>
        </p:spPr>
        <p:txBody>
          <a:bodyPr wrap="square" rtlCol="0">
            <a:spAutoFit/>
          </a:bodyPr>
          <a:lstStyle/>
          <a:p>
            <a:r>
              <a:rPr lang="en-US" dirty="0"/>
              <a:t>The process of protecting the foundational networking infrastructure through the installation of preventative measures to prevent unauthorized access, modification, deletion, and theft of resources and data is known as network infrastructure security, and it is typically used in enterprise IT environments.</a:t>
            </a:r>
          </a:p>
        </p:txBody>
      </p:sp>
    </p:spTree>
    <p:extLst>
      <p:ext uri="{BB962C8B-B14F-4D97-AF65-F5344CB8AC3E}">
        <p14:creationId xmlns:p14="http://schemas.microsoft.com/office/powerpoint/2010/main" val="352951196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4" name="Group 13">
            <a:extLst>
              <a:ext uri="{FF2B5EF4-FFF2-40B4-BE49-F238E27FC236}">
                <a16:creationId xmlns:a16="http://schemas.microsoft.com/office/drawing/2014/main" id="{A0297160-077C-4B0C-9F1E-6519CEDB84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 name="Straight Connector 14">
              <a:extLst>
                <a:ext uri="{FF2B5EF4-FFF2-40B4-BE49-F238E27FC236}">
                  <a16:creationId xmlns:a16="http://schemas.microsoft.com/office/drawing/2014/main" id="{31F77CDE-CC8E-40E6-8745-8D7CB6208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FCA172-142C-4352-A938-33B43EC3BE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3BB53B-6660-4F6B-8C3C-4EAA148CFF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1D1E67-3038-4399-8F14-244731FAE3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A17FB9-5481-4E6D-A157-C4A1D8F29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5B4D4B-6074-48B5-B7D7-5B22BDC2AD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E68CF5-4975-4F0E-98F8-E40F12E8FE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3AD0D6-BFAB-41EE-A0DD-BFEB6844D1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EA9615-8E94-4E0C-BAF0-C52132326C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A76D71-0BE7-402F-BF24-CB0154E2A0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18C09B-8FB5-4D88-B4FF-2090E7818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06FA18-2473-40B2-8AE0-DEDDC5E9A3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87746C-FE57-4160-B924-6B283B332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337AAE-EB93-4FBD-9904-0366412607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FA7169-C5DB-4F02-935F-AA39EDA4B7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195B93-DBB3-4197-8D91-A786D4753A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2FF9EB-46CC-4A22-AF8A-9D11BC966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31DADE-538C-4EA4-9D90-3AED82E01B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5A7E2F-77A0-48A1-A881-1A12940D8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C39BAD-DB08-4260-BCE5-4E1FB09A44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8F31ED-A97B-4A9A-9F56-221FFB7A3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62574E-3A61-4C31-915F-F541B7BE08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2BD431-3E1E-4528-AC59-5A23CE4CB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E7131F-209C-4427-96DA-26E0E973E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83DFDB-6A1C-41B8-B590-9660646991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DA3D6B3-30E3-4C45-A709-4F775DB846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481924-9C4A-4A91-8AB4-D796F33D73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787DCF-DA69-4379-94AB-C361DF3260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3DC9D9-196D-4C02-982F-935945BD57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2AF9976-A85B-4FAC-ACA0-7B4F06D180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D38ACD-F4A1-4970-BE99-87B0A04829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Right Triangle 46">
            <a:extLst>
              <a:ext uri="{FF2B5EF4-FFF2-40B4-BE49-F238E27FC236}">
                <a16:creationId xmlns:a16="http://schemas.microsoft.com/office/drawing/2014/main" id="{429C64BC-8915-422E-9361-EE04C48F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261028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B2BFB8AC-D5EB-4D9A-D4A9-6B4B788F8901}"/>
              </a:ext>
            </a:extLst>
          </p:cNvPr>
          <p:cNvSpPr>
            <a:spLocks noGrp="1"/>
          </p:cNvSpPr>
          <p:nvPr>
            <p:ph type="ctrTitle"/>
          </p:nvPr>
        </p:nvSpPr>
        <p:spPr>
          <a:xfrm>
            <a:off x="691078" y="722903"/>
            <a:ext cx="3930417" cy="2479772"/>
          </a:xfrm>
        </p:spPr>
        <p:txBody>
          <a:bodyPr>
            <a:normAutofit/>
          </a:bodyPr>
          <a:lstStyle/>
          <a:p>
            <a:r>
              <a:rPr lang="en-US"/>
              <a:t>Thank You!</a:t>
            </a:r>
          </a:p>
        </p:txBody>
      </p:sp>
      <p:sp>
        <p:nvSpPr>
          <p:cNvPr id="5" name="Subtitle 4">
            <a:extLst>
              <a:ext uri="{FF2B5EF4-FFF2-40B4-BE49-F238E27FC236}">
                <a16:creationId xmlns:a16="http://schemas.microsoft.com/office/drawing/2014/main" id="{9062DF9E-B067-40E4-11B5-DE20103B703E}"/>
              </a:ext>
            </a:extLst>
          </p:cNvPr>
          <p:cNvSpPr>
            <a:spLocks noGrp="1"/>
          </p:cNvSpPr>
          <p:nvPr>
            <p:ph type="subTitle" idx="1"/>
          </p:nvPr>
        </p:nvSpPr>
        <p:spPr>
          <a:xfrm>
            <a:off x="691078" y="3428997"/>
            <a:ext cx="3930417" cy="2306639"/>
          </a:xfrm>
        </p:spPr>
        <p:txBody>
          <a:bodyPr>
            <a:normAutofit/>
          </a:bodyPr>
          <a:lstStyle/>
          <a:p>
            <a:r>
              <a:rPr lang="en-US"/>
              <a:t>Feedback is welcome!</a:t>
            </a:r>
          </a:p>
        </p:txBody>
      </p:sp>
      <p:pic>
        <p:nvPicPr>
          <p:cNvPr id="9" name="Graphic 8" descr="Handshake">
            <a:extLst>
              <a:ext uri="{FF2B5EF4-FFF2-40B4-BE49-F238E27FC236}">
                <a16:creationId xmlns:a16="http://schemas.microsoft.com/office/drawing/2014/main" id="{D22B5C01-EB31-6847-F78F-7E09288B98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7293" y="714591"/>
            <a:ext cx="5420505" cy="5420505"/>
          </a:xfrm>
          <a:prstGeom prst="rect">
            <a:avLst/>
          </a:prstGeom>
        </p:spPr>
      </p:pic>
    </p:spTree>
    <p:extLst>
      <p:ext uri="{BB962C8B-B14F-4D97-AF65-F5344CB8AC3E}">
        <p14:creationId xmlns:p14="http://schemas.microsoft.com/office/powerpoint/2010/main" val="11106916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1: Manual Vulnerability Analysis</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first Module, we examined the manual method of identifying vulnerabilities. There isn't a precise science. Vulnerabilities must be found using a variety of methods, and even then, you are only halfway there. The next step was to uncover vulnerabilities that have exploits that can deliver the access we desire.</a:t>
            </a:r>
          </a:p>
        </p:txBody>
      </p:sp>
    </p:spTree>
    <p:extLst>
      <p:ext uri="{BB962C8B-B14F-4D97-AF65-F5344CB8AC3E}">
        <p14:creationId xmlns:p14="http://schemas.microsoft.com/office/powerpoint/2010/main" val="205387151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a:bodyPr>
          <a:lstStyle/>
          <a:p>
            <a:r>
              <a:rPr lang="en-US" dirty="0"/>
              <a:t>Accessing VMware, such as Ubuntu.</a:t>
            </a:r>
          </a:p>
          <a:p>
            <a:r>
              <a:rPr lang="en-US" dirty="0"/>
              <a:t>Utilize the </a:t>
            </a:r>
            <a:r>
              <a:rPr lang="en-US" dirty="0" err="1"/>
              <a:t>nmap</a:t>
            </a:r>
            <a:r>
              <a:rPr lang="en-US" dirty="0"/>
              <a:t> scripting engine tools' manual mode.</a:t>
            </a:r>
          </a:p>
          <a:p>
            <a:r>
              <a:rPr lang="en-US" dirty="0"/>
              <a:t>Utilizing command lines to open programs, such as Metasploit.</a:t>
            </a:r>
          </a:p>
          <a:p>
            <a:endParaRPr lang="en-US" dirty="0"/>
          </a:p>
          <a:p>
            <a:endParaRPr lang="en-US" dirty="0"/>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165412314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2: Intrusion Analysis using Wireshark</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module, we carried out basic protocol procedures, such as:</a:t>
            </a:r>
          </a:p>
          <a:p>
            <a:pPr marL="457200" indent="-457200">
              <a:buFont typeface="+mj-lt"/>
              <a:buAutoNum type="arabicPeriod"/>
            </a:pPr>
            <a:r>
              <a:rPr lang="en-US" dirty="0"/>
              <a:t>Basic protocol analysis</a:t>
            </a:r>
          </a:p>
          <a:p>
            <a:pPr marL="457200" indent="-457200">
              <a:buFont typeface="+mj-lt"/>
              <a:buAutoNum type="arabicPeriod"/>
            </a:pPr>
            <a:r>
              <a:rPr lang="en-US" dirty="0"/>
              <a:t>Using filters to extract data</a:t>
            </a:r>
          </a:p>
          <a:p>
            <a:pPr marL="457200" indent="-457200">
              <a:buFont typeface="+mj-lt"/>
              <a:buAutoNum type="arabicPeriod"/>
            </a:pPr>
            <a:r>
              <a:rPr lang="en-US" dirty="0"/>
              <a:t>Common attacks</a:t>
            </a:r>
          </a:p>
          <a:p>
            <a:pPr marL="457200" indent="-457200">
              <a:buFont typeface="+mj-lt"/>
              <a:buAutoNum type="arabicPeriod"/>
            </a:pPr>
            <a:r>
              <a:rPr lang="en-US" dirty="0"/>
              <a:t>Basic attack analysis</a:t>
            </a:r>
          </a:p>
          <a:p>
            <a:pPr marL="457200" indent="-457200">
              <a:buFont typeface="+mj-lt"/>
              <a:buAutoNum type="arabicPeriod"/>
            </a:pPr>
            <a:endParaRPr lang="en-US" dirty="0"/>
          </a:p>
        </p:txBody>
      </p:sp>
      <p:sp>
        <p:nvSpPr>
          <p:cNvPr id="4" name="Arrow: Pentagon 3">
            <a:extLst>
              <a:ext uri="{FF2B5EF4-FFF2-40B4-BE49-F238E27FC236}">
                <a16:creationId xmlns:a16="http://schemas.microsoft.com/office/drawing/2014/main" id="{6D17BD7B-A532-C8E3-1499-C9EBE503167D}"/>
              </a:ext>
            </a:extLst>
          </p:cNvPr>
          <p:cNvSpPr/>
          <p:nvPr/>
        </p:nvSpPr>
        <p:spPr>
          <a:xfrm>
            <a:off x="7086745" y="5600522"/>
            <a:ext cx="5079379" cy="1093578"/>
          </a:xfrm>
          <a:prstGeom prst="homePlate">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C1CBA5-285B-5FB3-6918-08253398121D}"/>
              </a:ext>
            </a:extLst>
          </p:cNvPr>
          <p:cNvSpPr txBox="1"/>
          <p:nvPr/>
        </p:nvSpPr>
        <p:spPr>
          <a:xfrm>
            <a:off x="7268814" y="5614473"/>
            <a:ext cx="4424634" cy="1077218"/>
          </a:xfrm>
          <a:prstGeom prst="rect">
            <a:avLst/>
          </a:prstGeom>
          <a:noFill/>
        </p:spPr>
        <p:txBody>
          <a:bodyPr wrap="square" rtlCol="0">
            <a:spAutoFit/>
          </a:bodyPr>
          <a:lstStyle/>
          <a:p>
            <a:r>
              <a:rPr lang="en-US" sz="1600" dirty="0"/>
              <a:t>On the next slide, questions were asked about the basic attacks, using Wireshark. Using certain packets as examples to understand how to analyze attacks.</a:t>
            </a:r>
          </a:p>
        </p:txBody>
      </p:sp>
    </p:spTree>
    <p:extLst>
      <p:ext uri="{BB962C8B-B14F-4D97-AF65-F5344CB8AC3E}">
        <p14:creationId xmlns:p14="http://schemas.microsoft.com/office/powerpoint/2010/main" val="104629758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6" name="Rectangle 235">
            <a:extLst>
              <a:ext uri="{FF2B5EF4-FFF2-40B4-BE49-F238E27FC236}">
                <a16:creationId xmlns:a16="http://schemas.microsoft.com/office/drawing/2014/main" id="{107134A1-6E23-4417-8A0E-6B7013EE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38" name="Group 237">
            <a:extLst>
              <a:ext uri="{FF2B5EF4-FFF2-40B4-BE49-F238E27FC236}">
                <a16:creationId xmlns:a16="http://schemas.microsoft.com/office/drawing/2014/main" id="{27A2371D-E95E-4E2E-ABB9-D6409A537F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39" name="Straight Connector 238">
              <a:extLst>
                <a:ext uri="{FF2B5EF4-FFF2-40B4-BE49-F238E27FC236}">
                  <a16:creationId xmlns:a16="http://schemas.microsoft.com/office/drawing/2014/main" id="{20814C69-0E8C-49A3-8452-971CA8350D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1E24DB3-D306-4D9D-AD7B-F535197C07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A1B06E0-67DD-4302-8D19-639196972A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FBD0468-E45E-4063-8C2D-BB55577413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842838F-C61E-4F82-8E97-8A10316F45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D2F4E59-35DF-48ED-8513-D9C995716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52710FE-BF9F-4ADD-82DE-7AF0AB1F5E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9B014AE-E9E4-4054-BE0F-1BC2F089BB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7DEA021B-C8B0-48F9-B1CB-A8C2E1B85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49EAB92-8EB1-450F-9DC7-CAFA5FDA9C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0A1EBB7-483A-419C-B619-AA3C9184C1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1469A02-6DCF-4CBC-8B1F-E0B48A980E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D0931D-7905-4655-B3A8-BD3855872A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9BF31427-7414-48AC-A250-D356CBC4BA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C8C5AE1-943C-444C-BEEB-756028247F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31751FEB-FFE8-484E-AF44-58FB0C2F5F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23BEB40B-97E7-4435-BAE6-0BAC8689D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19CDDE6-0CB4-4518-936D-351D7114FF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95CD8E96-63B2-4A76-9FA4-FD574945D9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A06729F-61CD-43D7-900D-23C5CF828B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8A936353-A06F-4862-B713-D8761651C2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8CB75089-81A0-414F-880B-613FBC7102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984B25A-77CE-42BE-8D5D-3E56ADB36B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22C0E8CB-51AD-4D39-860D-95F98206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627B6EA0-1EC1-4EFC-A024-326C5FB6E0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3A37A491-22B7-497B-B872-FDB00072E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5725797-7F94-4684-9B61-BE62966658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04F75D-D3A8-44BD-970F-4F37060BB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08E41E9-3A9D-4D8E-AF15-A6369C2652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2194DC5-C581-452C-B403-012A01F8A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C414A6B-23ED-46F4-982A-69E5E537A5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71" name="Freeform: Shape 270">
            <a:extLst>
              <a:ext uri="{FF2B5EF4-FFF2-40B4-BE49-F238E27FC236}">
                <a16:creationId xmlns:a16="http://schemas.microsoft.com/office/drawing/2014/main" id="{4CB47DB7-904B-416E-8C82-41DA194E0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33265" y="-2152219"/>
            <a:ext cx="6858000" cy="11162439"/>
          </a:xfrm>
          <a:custGeom>
            <a:avLst/>
            <a:gdLst>
              <a:gd name="connsiteX0" fmla="*/ 6858000 w 6858000"/>
              <a:gd name="connsiteY0" fmla="*/ 0 h 11162439"/>
              <a:gd name="connsiteX1" fmla="*/ 6858000 w 6858000"/>
              <a:gd name="connsiteY1" fmla="*/ 7095240 h 11162439"/>
              <a:gd name="connsiteX2" fmla="*/ 6857998 w 6858000"/>
              <a:gd name="connsiteY2" fmla="*/ 7095240 h 11162439"/>
              <a:gd name="connsiteX3" fmla="*/ 6857998 w 6858000"/>
              <a:gd name="connsiteY3" fmla="*/ 10339528 h 11162439"/>
              <a:gd name="connsiteX4" fmla="*/ 0 w 6858000"/>
              <a:gd name="connsiteY4" fmla="*/ 10925458 h 11162439"/>
              <a:gd name="connsiteX5" fmla="*/ 0 w 6858000"/>
              <a:gd name="connsiteY5" fmla="*/ 7095240 h 11162439"/>
              <a:gd name="connsiteX6" fmla="*/ 0 w 6858000"/>
              <a:gd name="connsiteY6" fmla="*/ 6778313 h 11162439"/>
              <a:gd name="connsiteX7" fmla="*/ 0 w 6858000"/>
              <a:gd name="connsiteY7" fmla="*/ 0 h 1116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11162439">
                <a:moveTo>
                  <a:pt x="6858000" y="0"/>
                </a:moveTo>
                <a:lnTo>
                  <a:pt x="6858000" y="7095240"/>
                </a:lnTo>
                <a:lnTo>
                  <a:pt x="6857998" y="7095240"/>
                </a:lnTo>
                <a:lnTo>
                  <a:pt x="6857998" y="10339528"/>
                </a:lnTo>
                <a:cubicBezTo>
                  <a:pt x="3428999" y="10339528"/>
                  <a:pt x="3428999" y="11696417"/>
                  <a:pt x="0" y="10925458"/>
                </a:cubicBezTo>
                <a:lnTo>
                  <a:pt x="0" y="7095240"/>
                </a:lnTo>
                <a:lnTo>
                  <a:pt x="0" y="6778313"/>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descr="Program coding on a computer screen">
            <a:extLst>
              <a:ext uri="{FF2B5EF4-FFF2-40B4-BE49-F238E27FC236}">
                <a16:creationId xmlns:a16="http://schemas.microsoft.com/office/drawing/2014/main" id="{58597FA1-D27B-E862-A9E5-8336D0718811}"/>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16" r="-1" b="7181"/>
          <a:stretch/>
        </p:blipFill>
        <p:spPr>
          <a:xfrm>
            <a:off x="-23207" y="10"/>
            <a:ext cx="11167367" cy="6857990"/>
          </a:xfrm>
          <a:custGeom>
            <a:avLst/>
            <a:gdLst/>
            <a:ahLst/>
            <a:cxnLst/>
            <a:rect l="l" t="t" r="r" b="b"/>
            <a:pathLst>
              <a:path w="12142767" h="6858000">
                <a:moveTo>
                  <a:pt x="0" y="0"/>
                </a:moveTo>
                <a:lnTo>
                  <a:pt x="11251490" y="0"/>
                </a:lnTo>
                <a:lnTo>
                  <a:pt x="11255634" y="308191"/>
                </a:lnTo>
                <a:cubicBezTo>
                  <a:pt x="11341049" y="3428907"/>
                  <a:pt x="12695043" y="3532715"/>
                  <a:pt x="11886084" y="6854559"/>
                </a:cubicBezTo>
                <a:lnTo>
                  <a:pt x="7539784" y="6854559"/>
                </a:lnTo>
                <a:lnTo>
                  <a:pt x="7539784" y="6858000"/>
                </a:lnTo>
                <a:lnTo>
                  <a:pt x="0" y="6858000"/>
                </a:lnTo>
                <a:close/>
              </a:path>
            </a:pathLst>
          </a:custGeom>
        </p:spPr>
      </p:pic>
      <p:sp>
        <p:nvSpPr>
          <p:cNvPr id="2" name="Title 1">
            <a:extLst>
              <a:ext uri="{FF2B5EF4-FFF2-40B4-BE49-F238E27FC236}">
                <a16:creationId xmlns:a16="http://schemas.microsoft.com/office/drawing/2014/main" id="{09E56935-C64D-FA99-FA8D-FA3DCBFC0E87}"/>
              </a:ext>
            </a:extLst>
          </p:cNvPr>
          <p:cNvSpPr>
            <a:spLocks noGrp="1"/>
          </p:cNvSpPr>
          <p:nvPr>
            <p:ph type="title"/>
          </p:nvPr>
        </p:nvSpPr>
        <p:spPr>
          <a:xfrm>
            <a:off x="326828" y="7247"/>
            <a:ext cx="8351994" cy="1375333"/>
          </a:xfrm>
        </p:spPr>
        <p:txBody>
          <a:bodyPr vert="horz" lIns="91440" tIns="45720" rIns="91440" bIns="45720" rtlCol="0" anchor="b">
            <a:normAutofit/>
          </a:bodyPr>
          <a:lstStyle/>
          <a:p>
            <a:r>
              <a:rPr lang="en-US" dirty="0">
                <a:solidFill>
                  <a:srgbClr val="FFFFFF"/>
                </a:solidFill>
              </a:rPr>
              <a:t>Basic attack analysis</a:t>
            </a:r>
          </a:p>
        </p:txBody>
      </p:sp>
      <p:sp>
        <p:nvSpPr>
          <p:cNvPr id="40" name="TextBox 39">
            <a:extLst>
              <a:ext uri="{FF2B5EF4-FFF2-40B4-BE49-F238E27FC236}">
                <a16:creationId xmlns:a16="http://schemas.microsoft.com/office/drawing/2014/main" id="{9B8E45F6-827D-A38A-610A-EBA3893CB56B}"/>
              </a:ext>
            </a:extLst>
          </p:cNvPr>
          <p:cNvSpPr txBox="1"/>
          <p:nvPr/>
        </p:nvSpPr>
        <p:spPr>
          <a:xfrm>
            <a:off x="205272" y="1498834"/>
            <a:ext cx="9336351" cy="5057629"/>
          </a:xfrm>
          <a:prstGeom prst="rect">
            <a:avLst/>
          </a:prstGeom>
        </p:spPr>
        <p:txBody>
          <a:bodyPr vert="horz" lIns="91440" tIns="45720" rIns="91440" bIns="45720" rtlCol="0">
            <a:normAutofit fontScale="92500" lnSpcReduction="10000"/>
          </a:bodyPr>
          <a:lstStyle/>
          <a:p>
            <a:pPr>
              <a:spcAft>
                <a:spcPts val="600"/>
              </a:spcAft>
              <a:buClr>
                <a:schemeClr val="tx2">
                  <a:lumMod val="50000"/>
                  <a:lumOff val="50000"/>
                </a:schemeClr>
              </a:buClr>
              <a:buSzPct val="75000"/>
            </a:pPr>
            <a:r>
              <a:rPr lang="en-US" sz="1600" dirty="0">
                <a:solidFill>
                  <a:srgbClr val="FFFFFF"/>
                </a:solidFill>
              </a:rPr>
              <a:t>1. Look at captures no. 20 and 22. (You can use the “Go” link at the top of the Wireshark screen to quickly go to a specific capture) Both packets are ICMP traffic but there are subtle differences between them.  Compare the time-to-live and data field sizes in the two packets.  What differences do you see?</a:t>
            </a:r>
          </a:p>
          <a:p>
            <a:pPr indent="-228600">
              <a:spcAft>
                <a:spcPts val="600"/>
              </a:spcAft>
              <a:buClr>
                <a:schemeClr val="tx2">
                  <a:lumMod val="50000"/>
                  <a:lumOff val="50000"/>
                </a:schemeClr>
              </a:buClr>
              <a:buSzPct val="75000"/>
              <a:buFont typeface="Wingdings" panose="05000000000000000000" pitchFamily="2" charset="2"/>
              <a:buChar char="§"/>
            </a:pPr>
            <a:r>
              <a:rPr lang="en-US" sz="1600" i="1" dirty="0">
                <a:solidFill>
                  <a:srgbClr val="FFFFFF"/>
                </a:solidFill>
              </a:rPr>
              <a:t>Packet 20’s time-to-live is 64, while packet 22 is 128.</a:t>
            </a:r>
          </a:p>
          <a:p>
            <a:pPr indent="-228600">
              <a:spcAft>
                <a:spcPts val="600"/>
              </a:spcAft>
              <a:buClr>
                <a:schemeClr val="tx2">
                  <a:lumMod val="50000"/>
                  <a:lumOff val="50000"/>
                </a:schemeClr>
              </a:buClr>
              <a:buSzPct val="75000"/>
              <a:buFont typeface="Wingdings" panose="05000000000000000000" pitchFamily="2" charset="2"/>
              <a:buChar char="§"/>
            </a:pPr>
            <a:r>
              <a:rPr lang="en-US" sz="1600" i="1" dirty="0">
                <a:solidFill>
                  <a:srgbClr val="FFFFFF"/>
                </a:solidFill>
              </a:rPr>
              <a:t>Not sure, but the data in packet 20 is 56 bytes, and packet 22 is 32 bytes.</a:t>
            </a:r>
          </a:p>
          <a:p>
            <a:pPr indent="-228600">
              <a:spcAft>
                <a:spcPts val="600"/>
              </a:spcAft>
              <a:buClr>
                <a:schemeClr val="tx2">
                  <a:lumMod val="50000"/>
                  <a:lumOff val="50000"/>
                </a:schemeClr>
              </a:buClr>
              <a:buSzPct val="75000"/>
              <a:buFont typeface="Wingdings" panose="05000000000000000000" pitchFamily="2" charset="2"/>
              <a:buChar char="§"/>
            </a:pPr>
            <a:endParaRPr lang="en-US" sz="1600" dirty="0">
              <a:solidFill>
                <a:srgbClr val="FFFFFF"/>
              </a:solidFill>
            </a:endParaRPr>
          </a:p>
          <a:p>
            <a:pPr>
              <a:spcAft>
                <a:spcPts val="600"/>
              </a:spcAft>
              <a:buClr>
                <a:schemeClr val="tx2">
                  <a:lumMod val="50000"/>
                  <a:lumOff val="50000"/>
                </a:schemeClr>
              </a:buClr>
              <a:buSzPct val="75000"/>
            </a:pPr>
            <a:r>
              <a:rPr lang="en-US" sz="1600" dirty="0">
                <a:solidFill>
                  <a:srgbClr val="FFFFFF"/>
                </a:solidFill>
              </a:rPr>
              <a:t>2. Do a little Internet research to discover which operating systems use the specific values in their ping commands. What operating system generated the echo request in capture 20?</a:t>
            </a:r>
          </a:p>
          <a:p>
            <a:pPr>
              <a:spcAft>
                <a:spcPts val="600"/>
              </a:spcAft>
              <a:buClr>
                <a:schemeClr val="tx2">
                  <a:lumMod val="50000"/>
                  <a:lumOff val="50000"/>
                </a:schemeClr>
              </a:buClr>
              <a:buSzPct val="75000"/>
            </a:pPr>
            <a:r>
              <a:rPr lang="en-US" sz="1600" i="1" dirty="0">
                <a:solidFill>
                  <a:srgbClr val="FFFFFF"/>
                </a:solidFill>
              </a:rPr>
              <a:t>    The operating system for capture 20 is Linux (Ubuntu).</a:t>
            </a:r>
          </a:p>
          <a:p>
            <a:pPr indent="-228600">
              <a:spcAft>
                <a:spcPts val="600"/>
              </a:spcAft>
              <a:buClr>
                <a:schemeClr val="tx2">
                  <a:lumMod val="50000"/>
                  <a:lumOff val="50000"/>
                </a:schemeClr>
              </a:buClr>
              <a:buSzPct val="75000"/>
              <a:buFont typeface="Wingdings" panose="05000000000000000000" pitchFamily="2" charset="2"/>
              <a:buChar char="§"/>
            </a:pPr>
            <a:endParaRPr lang="en-US" sz="1600" dirty="0">
              <a:solidFill>
                <a:srgbClr val="FFFFFF"/>
              </a:solidFill>
            </a:endParaRPr>
          </a:p>
          <a:p>
            <a:pPr>
              <a:spcAft>
                <a:spcPts val="600"/>
              </a:spcAft>
              <a:buClr>
                <a:schemeClr val="tx2">
                  <a:lumMod val="50000"/>
                  <a:lumOff val="50000"/>
                </a:schemeClr>
              </a:buClr>
              <a:buSzPct val="75000"/>
            </a:pPr>
            <a:r>
              <a:rPr lang="en-US" sz="1600" dirty="0">
                <a:solidFill>
                  <a:srgbClr val="FFFFFF"/>
                </a:solidFill>
              </a:rPr>
              <a:t>3. Review packet no. 37 and beyond, what do you think is taking place here?  </a:t>
            </a:r>
          </a:p>
          <a:p>
            <a:pPr>
              <a:spcAft>
                <a:spcPts val="600"/>
              </a:spcAft>
              <a:buClr>
                <a:schemeClr val="tx2">
                  <a:lumMod val="50000"/>
                  <a:lumOff val="50000"/>
                </a:schemeClr>
              </a:buClr>
              <a:buSzPct val="75000"/>
            </a:pPr>
            <a:r>
              <a:rPr lang="en-US" sz="1600" i="1" dirty="0">
                <a:solidFill>
                  <a:srgbClr val="FFFFFF"/>
                </a:solidFill>
              </a:rPr>
              <a:t>    From packet 37 and so on, a port scan is taking place. It also must identify all ports and specify them.</a:t>
            </a:r>
          </a:p>
          <a:p>
            <a:pPr indent="-228600">
              <a:spcAft>
                <a:spcPts val="600"/>
              </a:spcAft>
              <a:buClr>
                <a:schemeClr val="tx2">
                  <a:lumMod val="50000"/>
                  <a:lumOff val="50000"/>
                </a:schemeClr>
              </a:buClr>
              <a:buSzPct val="75000"/>
              <a:buFont typeface="Wingdings" panose="05000000000000000000" pitchFamily="2" charset="2"/>
              <a:buChar char="§"/>
            </a:pPr>
            <a:endParaRPr lang="en-US" sz="1600" dirty="0">
              <a:solidFill>
                <a:srgbClr val="FFFFFF"/>
              </a:solidFill>
            </a:endParaRPr>
          </a:p>
          <a:p>
            <a:pPr>
              <a:spcAft>
                <a:spcPts val="600"/>
              </a:spcAft>
              <a:buClr>
                <a:schemeClr val="tx2">
                  <a:lumMod val="50000"/>
                  <a:lumOff val="50000"/>
                </a:schemeClr>
              </a:buClr>
              <a:buSzPct val="75000"/>
            </a:pPr>
            <a:r>
              <a:rPr lang="en-US" sz="1600" dirty="0">
                <a:solidFill>
                  <a:srgbClr val="FFFFFF"/>
                </a:solidFill>
              </a:rPr>
              <a:t>4. Look at capture 22846. What is suspicious about the flag settings in this packet?</a:t>
            </a:r>
          </a:p>
          <a:p>
            <a:pPr>
              <a:spcAft>
                <a:spcPts val="600"/>
              </a:spcAft>
              <a:buClr>
                <a:schemeClr val="tx2">
                  <a:lumMod val="50000"/>
                  <a:lumOff val="50000"/>
                </a:schemeClr>
              </a:buClr>
              <a:buSzPct val="75000"/>
            </a:pPr>
            <a:r>
              <a:rPr lang="en-US" sz="1600" dirty="0">
                <a:solidFill>
                  <a:srgbClr val="FFFFFF"/>
                </a:solidFill>
              </a:rPr>
              <a:t>    </a:t>
            </a:r>
            <a:r>
              <a:rPr lang="en-US" sz="1600" i="1" dirty="0">
                <a:solidFill>
                  <a:srgbClr val="FFFFFF"/>
                </a:solidFill>
              </a:rPr>
              <a:t>1 is set on both, Acknowledgement (ACK) and Reset (RST) under “Flags”.</a:t>
            </a:r>
          </a:p>
          <a:p>
            <a:pPr indent="-228600">
              <a:spcAft>
                <a:spcPts val="600"/>
              </a:spcAft>
              <a:buClr>
                <a:schemeClr val="tx2">
                  <a:lumMod val="50000"/>
                  <a:lumOff val="50000"/>
                </a:schemeClr>
              </a:buClr>
              <a:buSzPct val="75000"/>
              <a:buFont typeface="Wingdings" panose="05000000000000000000" pitchFamily="2" charset="2"/>
              <a:buChar char="§"/>
            </a:pPr>
            <a:endParaRPr lang="en-US" sz="1600" i="1" dirty="0">
              <a:solidFill>
                <a:srgbClr val="FFFFFF"/>
              </a:solidFill>
            </a:endParaRPr>
          </a:p>
          <a:p>
            <a:pPr>
              <a:spcAft>
                <a:spcPts val="600"/>
              </a:spcAft>
              <a:buClr>
                <a:schemeClr val="tx2">
                  <a:lumMod val="50000"/>
                  <a:lumOff val="50000"/>
                </a:schemeClr>
              </a:buClr>
              <a:buSzPct val="75000"/>
            </a:pPr>
            <a:r>
              <a:rPr lang="en-US" sz="1600" dirty="0">
                <a:solidFill>
                  <a:srgbClr val="FFFFFF"/>
                </a:solidFill>
              </a:rPr>
              <a:t>5. What is the IP address of the host being targeted? </a:t>
            </a:r>
          </a:p>
          <a:p>
            <a:pPr>
              <a:spcAft>
                <a:spcPts val="600"/>
              </a:spcAft>
              <a:buClr>
                <a:schemeClr val="tx2">
                  <a:lumMod val="50000"/>
                  <a:lumOff val="50000"/>
                </a:schemeClr>
              </a:buClr>
              <a:buSzPct val="75000"/>
            </a:pPr>
            <a:r>
              <a:rPr lang="en-US" sz="1600" dirty="0">
                <a:solidFill>
                  <a:srgbClr val="FFFFFF"/>
                </a:solidFill>
              </a:rPr>
              <a:t>    </a:t>
            </a:r>
            <a:r>
              <a:rPr lang="en-US" sz="1600" i="1" dirty="0">
                <a:solidFill>
                  <a:srgbClr val="FFFFFF"/>
                </a:solidFill>
              </a:rPr>
              <a:t>The IP address being targeted is 192.168.25.1.</a:t>
            </a:r>
          </a:p>
        </p:txBody>
      </p:sp>
    </p:spTree>
    <p:extLst>
      <p:ext uri="{BB962C8B-B14F-4D97-AF65-F5344CB8AC3E}">
        <p14:creationId xmlns:p14="http://schemas.microsoft.com/office/powerpoint/2010/main" val="179623207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1000"/>
                                        <p:tgtEl>
                                          <p:spTgt spid="40">
                                            <p:txEl>
                                              <p:pRg st="1" end="1"/>
                                            </p:txEl>
                                          </p:spTgt>
                                        </p:tgtEl>
                                      </p:cBhvr>
                                    </p:animEffect>
                                    <p:anim calcmode="lin" valueType="num">
                                      <p:cBhvr>
                                        <p:cTn id="13"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animEffect transition="in" filter="fade">
                                      <p:cBhvr>
                                        <p:cTn id="19" dur="1000"/>
                                        <p:tgtEl>
                                          <p:spTgt spid="40">
                                            <p:txEl>
                                              <p:pRg st="2" end="2"/>
                                            </p:txEl>
                                          </p:spTgt>
                                        </p:tgtEl>
                                      </p:cBhvr>
                                    </p:animEffect>
                                    <p:anim calcmode="lin" valueType="num">
                                      <p:cBhvr>
                                        <p:cTn id="20"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xEl>
                                              <p:pRg st="4" end="4"/>
                                            </p:txEl>
                                          </p:spTgt>
                                        </p:tgtEl>
                                        <p:attrNameLst>
                                          <p:attrName>style.visibility</p:attrName>
                                        </p:attrNameLst>
                                      </p:cBhvr>
                                      <p:to>
                                        <p:strVal val="visible"/>
                                      </p:to>
                                    </p:set>
                                    <p:animEffect transition="in" filter="fade">
                                      <p:cBhvr>
                                        <p:cTn id="26" dur="500"/>
                                        <p:tgtEl>
                                          <p:spTgt spid="4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
                                            <p:txEl>
                                              <p:pRg st="5" end="5"/>
                                            </p:txEl>
                                          </p:spTgt>
                                        </p:tgtEl>
                                        <p:attrNameLst>
                                          <p:attrName>style.visibility</p:attrName>
                                        </p:attrNameLst>
                                      </p:cBhvr>
                                      <p:to>
                                        <p:strVal val="visible"/>
                                      </p:to>
                                    </p:set>
                                    <p:animEffect transition="in" filter="fade">
                                      <p:cBhvr>
                                        <p:cTn id="31" dur="1000"/>
                                        <p:tgtEl>
                                          <p:spTgt spid="40">
                                            <p:txEl>
                                              <p:pRg st="5" end="5"/>
                                            </p:txEl>
                                          </p:spTgt>
                                        </p:tgtEl>
                                      </p:cBhvr>
                                    </p:animEffect>
                                    <p:anim calcmode="lin" valueType="num">
                                      <p:cBhvr>
                                        <p:cTn id="32" dur="1000" fill="hold"/>
                                        <p:tgtEl>
                                          <p:spTgt spid="4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
                                            <p:txEl>
                                              <p:pRg st="7" end="7"/>
                                            </p:txEl>
                                          </p:spTgt>
                                        </p:tgtEl>
                                        <p:attrNameLst>
                                          <p:attrName>style.visibility</p:attrName>
                                        </p:attrNameLst>
                                      </p:cBhvr>
                                      <p:to>
                                        <p:strVal val="visible"/>
                                      </p:to>
                                    </p:set>
                                    <p:animEffect transition="in" filter="fade">
                                      <p:cBhvr>
                                        <p:cTn id="38" dur="500"/>
                                        <p:tgtEl>
                                          <p:spTgt spid="4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0">
                                            <p:txEl>
                                              <p:pRg st="8" end="8"/>
                                            </p:txEl>
                                          </p:spTgt>
                                        </p:tgtEl>
                                        <p:attrNameLst>
                                          <p:attrName>style.visibility</p:attrName>
                                        </p:attrNameLst>
                                      </p:cBhvr>
                                      <p:to>
                                        <p:strVal val="visible"/>
                                      </p:to>
                                    </p:set>
                                    <p:animEffect transition="in" filter="fade">
                                      <p:cBhvr>
                                        <p:cTn id="43" dur="1000"/>
                                        <p:tgtEl>
                                          <p:spTgt spid="40">
                                            <p:txEl>
                                              <p:pRg st="8" end="8"/>
                                            </p:txEl>
                                          </p:spTgt>
                                        </p:tgtEl>
                                      </p:cBhvr>
                                    </p:animEffect>
                                    <p:anim calcmode="lin" valueType="num">
                                      <p:cBhvr>
                                        <p:cTn id="44" dur="1000" fill="hold"/>
                                        <p:tgtEl>
                                          <p:spTgt spid="40">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4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
                                            <p:txEl>
                                              <p:pRg st="10" end="10"/>
                                            </p:txEl>
                                          </p:spTgt>
                                        </p:tgtEl>
                                        <p:attrNameLst>
                                          <p:attrName>style.visibility</p:attrName>
                                        </p:attrNameLst>
                                      </p:cBhvr>
                                      <p:to>
                                        <p:strVal val="visible"/>
                                      </p:to>
                                    </p:set>
                                    <p:animEffect transition="in" filter="fade">
                                      <p:cBhvr>
                                        <p:cTn id="50" dur="500"/>
                                        <p:tgtEl>
                                          <p:spTgt spid="40">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0">
                                            <p:txEl>
                                              <p:pRg st="11" end="11"/>
                                            </p:txEl>
                                          </p:spTgt>
                                        </p:tgtEl>
                                        <p:attrNameLst>
                                          <p:attrName>style.visibility</p:attrName>
                                        </p:attrNameLst>
                                      </p:cBhvr>
                                      <p:to>
                                        <p:strVal val="visible"/>
                                      </p:to>
                                    </p:set>
                                    <p:animEffect transition="in" filter="fade">
                                      <p:cBhvr>
                                        <p:cTn id="55" dur="1000"/>
                                        <p:tgtEl>
                                          <p:spTgt spid="40">
                                            <p:txEl>
                                              <p:pRg st="11" end="11"/>
                                            </p:txEl>
                                          </p:spTgt>
                                        </p:tgtEl>
                                      </p:cBhvr>
                                    </p:animEffect>
                                    <p:anim calcmode="lin" valueType="num">
                                      <p:cBhvr>
                                        <p:cTn id="56" dur="1000" fill="hold"/>
                                        <p:tgtEl>
                                          <p:spTgt spid="40">
                                            <p:txEl>
                                              <p:pRg st="11" end="11"/>
                                            </p:txEl>
                                          </p:spTgt>
                                        </p:tgtEl>
                                        <p:attrNameLst>
                                          <p:attrName>ppt_x</p:attrName>
                                        </p:attrNameLst>
                                      </p:cBhvr>
                                      <p:tavLst>
                                        <p:tav tm="0">
                                          <p:val>
                                            <p:strVal val="#ppt_x"/>
                                          </p:val>
                                        </p:tav>
                                        <p:tav tm="100000">
                                          <p:val>
                                            <p:strVal val="#ppt_x"/>
                                          </p:val>
                                        </p:tav>
                                      </p:tavLst>
                                    </p:anim>
                                    <p:anim calcmode="lin" valueType="num">
                                      <p:cBhvr>
                                        <p:cTn id="57" dur="1000" fill="hold"/>
                                        <p:tgtEl>
                                          <p:spTgt spid="4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xEl>
                                              <p:pRg st="13" end="13"/>
                                            </p:txEl>
                                          </p:spTgt>
                                        </p:tgtEl>
                                        <p:attrNameLst>
                                          <p:attrName>style.visibility</p:attrName>
                                        </p:attrNameLst>
                                      </p:cBhvr>
                                      <p:to>
                                        <p:strVal val="visible"/>
                                      </p:to>
                                    </p:set>
                                    <p:animEffect transition="in" filter="fade">
                                      <p:cBhvr>
                                        <p:cTn id="62" dur="500"/>
                                        <p:tgtEl>
                                          <p:spTgt spid="40">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xEl>
                                              <p:pRg st="14" end="14"/>
                                            </p:txEl>
                                          </p:spTgt>
                                        </p:tgtEl>
                                        <p:attrNameLst>
                                          <p:attrName>style.visibility</p:attrName>
                                        </p:attrNameLst>
                                      </p:cBhvr>
                                      <p:to>
                                        <p:strVal val="visible"/>
                                      </p:to>
                                    </p:set>
                                    <p:animEffect transition="in" filter="fade">
                                      <p:cBhvr>
                                        <p:cTn id="67" dur="1000"/>
                                        <p:tgtEl>
                                          <p:spTgt spid="40">
                                            <p:txEl>
                                              <p:pRg st="14" end="14"/>
                                            </p:txEl>
                                          </p:spTgt>
                                        </p:tgtEl>
                                      </p:cBhvr>
                                    </p:animEffect>
                                    <p:anim calcmode="lin" valueType="num">
                                      <p:cBhvr>
                                        <p:cTn id="68" dur="1000" fill="hold"/>
                                        <p:tgtEl>
                                          <p:spTgt spid="40">
                                            <p:txEl>
                                              <p:pRg st="14" end="14"/>
                                            </p:txEl>
                                          </p:spTgt>
                                        </p:tgtEl>
                                        <p:attrNameLst>
                                          <p:attrName>ppt_x</p:attrName>
                                        </p:attrNameLst>
                                      </p:cBhvr>
                                      <p:tavLst>
                                        <p:tav tm="0">
                                          <p:val>
                                            <p:strVal val="#ppt_x"/>
                                          </p:val>
                                        </p:tav>
                                        <p:tav tm="100000">
                                          <p:val>
                                            <p:strVal val="#ppt_x"/>
                                          </p:val>
                                        </p:tav>
                                      </p:tavLst>
                                    </p:anim>
                                    <p:anim calcmode="lin" valueType="num">
                                      <p:cBhvr>
                                        <p:cTn id="69" dur="1000" fill="hold"/>
                                        <p:tgtEl>
                                          <p:spTgt spid="40">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A0514B9-0BA9-E158-AFE0-FF85B22BB1AE}"/>
              </a:ext>
            </a:extLst>
          </p:cNvPr>
          <p:cNvSpPr>
            <a:spLocks noGrp="1"/>
          </p:cNvSpPr>
          <p:nvPr>
            <p:ph type="title"/>
          </p:nvPr>
        </p:nvSpPr>
        <p:spPr>
          <a:xfrm>
            <a:off x="6088653" y="725951"/>
            <a:ext cx="4927425" cy="1938525"/>
          </a:xfrm>
        </p:spPr>
        <p:txBody>
          <a:bodyPr>
            <a:normAutofit/>
          </a:bodyPr>
          <a:lstStyle/>
          <a:p>
            <a:r>
              <a:rPr lang="en-US" dirty="0"/>
              <a:t>What skills were learned?</a:t>
            </a:r>
          </a:p>
        </p:txBody>
      </p:sp>
      <p:sp>
        <p:nvSpPr>
          <p:cNvPr id="3" name="Content Placeholder 2">
            <a:extLst>
              <a:ext uri="{FF2B5EF4-FFF2-40B4-BE49-F238E27FC236}">
                <a16:creationId xmlns:a16="http://schemas.microsoft.com/office/drawing/2014/main" id="{FA4AF29B-3DC8-60BB-C12E-BAA86CA1EE6C}"/>
              </a:ext>
            </a:extLst>
          </p:cNvPr>
          <p:cNvSpPr>
            <a:spLocks noGrp="1"/>
          </p:cNvSpPr>
          <p:nvPr>
            <p:ph idx="1"/>
          </p:nvPr>
        </p:nvSpPr>
        <p:spPr>
          <a:xfrm>
            <a:off x="6088653" y="2886116"/>
            <a:ext cx="4927425" cy="3245931"/>
          </a:xfrm>
        </p:spPr>
        <p:txBody>
          <a:bodyPr>
            <a:normAutofit/>
          </a:bodyPr>
          <a:lstStyle/>
          <a:p>
            <a:r>
              <a:rPr lang="en-US" dirty="0"/>
              <a:t>Examining network traffic and packets as they move through the network using the potent protocol analyzer, Wireshark.</a:t>
            </a:r>
          </a:p>
          <a:p>
            <a:r>
              <a:rPr lang="en-US" dirty="0"/>
              <a:t>Investigating the traces of various basic attacks.</a:t>
            </a:r>
          </a:p>
          <a:p>
            <a:endParaRPr lang="en-US" dirty="0"/>
          </a:p>
        </p:txBody>
      </p:sp>
      <p:pic>
        <p:nvPicPr>
          <p:cNvPr id="5" name="Picture 4" descr="Different coloured question marks">
            <a:extLst>
              <a:ext uri="{FF2B5EF4-FFF2-40B4-BE49-F238E27FC236}">
                <a16:creationId xmlns:a16="http://schemas.microsoft.com/office/drawing/2014/main" id="{A777E392-8B7B-646A-BA55-7A9225D732E7}"/>
              </a:ext>
            </a:extLst>
          </p:cNvPr>
          <p:cNvPicPr>
            <a:picLocks noChangeAspect="1"/>
          </p:cNvPicPr>
          <p:nvPr/>
        </p:nvPicPr>
        <p:blipFill rotWithShape="1">
          <a:blip r:embed="rId2"/>
          <a:srcRect l="24033" r="27945"/>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101903988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le 1">
            <a:extLst>
              <a:ext uri="{FF2B5EF4-FFF2-40B4-BE49-F238E27FC236}">
                <a16:creationId xmlns:a16="http://schemas.microsoft.com/office/drawing/2014/main" id="{2C390186-C4C2-1EF0-C981-D3E01495A8AD}"/>
              </a:ext>
            </a:extLst>
          </p:cNvPr>
          <p:cNvSpPr>
            <a:spLocks noGrp="1"/>
          </p:cNvSpPr>
          <p:nvPr>
            <p:ph type="title"/>
          </p:nvPr>
        </p:nvSpPr>
        <p:spPr>
          <a:xfrm>
            <a:off x="691079" y="725951"/>
            <a:ext cx="4923187" cy="5417452"/>
          </a:xfrm>
        </p:spPr>
        <p:txBody>
          <a:bodyPr anchor="ctr">
            <a:normAutofit/>
          </a:bodyPr>
          <a:lstStyle/>
          <a:p>
            <a:r>
              <a:rPr lang="en-US" dirty="0"/>
              <a:t>Module 3: Open Secure Sockets Layer (SSL)</a:t>
            </a:r>
          </a:p>
        </p:txBody>
      </p:sp>
      <p:sp>
        <p:nvSpPr>
          <p:cNvPr id="3" name="Content Placeholder 2">
            <a:extLst>
              <a:ext uri="{FF2B5EF4-FFF2-40B4-BE49-F238E27FC236}">
                <a16:creationId xmlns:a16="http://schemas.microsoft.com/office/drawing/2014/main" id="{DBDECB1D-1DE4-5384-E5F4-33E0631C7FEE}"/>
              </a:ext>
            </a:extLst>
          </p:cNvPr>
          <p:cNvSpPr>
            <a:spLocks noGrp="1"/>
          </p:cNvSpPr>
          <p:nvPr>
            <p:ph idx="1"/>
          </p:nvPr>
        </p:nvSpPr>
        <p:spPr>
          <a:xfrm>
            <a:off x="7086745" y="713048"/>
            <a:ext cx="4414176" cy="5449532"/>
          </a:xfrm>
        </p:spPr>
        <p:txBody>
          <a:bodyPr anchor="ctr">
            <a:normAutofit/>
          </a:bodyPr>
          <a:lstStyle/>
          <a:p>
            <a:pPr marL="0" indent="0">
              <a:buNone/>
            </a:pPr>
            <a:r>
              <a:rPr lang="en-US" dirty="0"/>
              <a:t>In this module, by producing and analyzing an SSL/TLS file, we had to examine manual Open SSL analysis utilizing Ubuntu Web and Wireshark.</a:t>
            </a:r>
          </a:p>
        </p:txBody>
      </p:sp>
    </p:spTree>
    <p:extLst>
      <p:ext uri="{BB962C8B-B14F-4D97-AF65-F5344CB8AC3E}">
        <p14:creationId xmlns:p14="http://schemas.microsoft.com/office/powerpoint/2010/main" val="1990037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sineVTI">
  <a:themeElements>
    <a:clrScheme name="AnalogousFromDarkSeedLeftStep">
      <a:dk1>
        <a:srgbClr val="000000"/>
      </a:dk1>
      <a:lt1>
        <a:srgbClr val="FFFFFF"/>
      </a:lt1>
      <a:dk2>
        <a:srgbClr val="171734"/>
      </a:dk2>
      <a:lt2>
        <a:srgbClr val="F0F3F2"/>
      </a:lt2>
      <a:accent1>
        <a:srgbClr val="C34D76"/>
      </a:accent1>
      <a:accent2>
        <a:srgbClr val="B13B95"/>
      </a:accent2>
      <a:accent3>
        <a:srgbClr val="AE4DC3"/>
      </a:accent3>
      <a:accent4>
        <a:srgbClr val="6B3BB1"/>
      </a:accent4>
      <a:accent5>
        <a:srgbClr val="4D4EC3"/>
      </a:accent5>
      <a:accent6>
        <a:srgbClr val="3B6EB1"/>
      </a:accent6>
      <a:hlink>
        <a:srgbClr val="6654C6"/>
      </a:hlink>
      <a:folHlink>
        <a:srgbClr val="7F7F7F"/>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docProps/app.xml><?xml version="1.0" encoding="utf-8"?>
<Properties xmlns="http://schemas.openxmlformats.org/officeDocument/2006/extended-properties" xmlns:vt="http://schemas.openxmlformats.org/officeDocument/2006/docPropsVTypes">
  <TotalTime>4257</TotalTime>
  <Words>1289</Words>
  <Application>Microsoft Office PowerPoint</Application>
  <PresentationFormat>Widescreen</PresentationFormat>
  <Paragraphs>103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Grandview</vt:lpstr>
      <vt:lpstr>Wingdings</vt:lpstr>
      <vt:lpstr>CosineVTI</vt:lpstr>
      <vt:lpstr>    Fundamentals of Infrastructure Security </vt:lpstr>
      <vt:lpstr>This Portfolio Contains…</vt:lpstr>
      <vt:lpstr>Introduction</vt:lpstr>
      <vt:lpstr>Module 1: Manual Vulnerability Analysis</vt:lpstr>
      <vt:lpstr>What skills were learned?</vt:lpstr>
      <vt:lpstr>Module 2: Intrusion Analysis using Wireshark</vt:lpstr>
      <vt:lpstr>Basic attack analysis</vt:lpstr>
      <vt:lpstr>What skills were learned?</vt:lpstr>
      <vt:lpstr>Module 3: Open Secure Sockets Layer (SSL)</vt:lpstr>
      <vt:lpstr>Creating and testing an SSL/TLS file (Part 1)</vt:lpstr>
      <vt:lpstr>Creating and testing an SSL/TLS file (Part 2)</vt:lpstr>
      <vt:lpstr>What skills were learned?</vt:lpstr>
      <vt:lpstr>Module 4: Snort</vt:lpstr>
      <vt:lpstr>Testing Snort rules (Part 1)</vt:lpstr>
      <vt:lpstr>Testing Snort rules (Part 2)</vt:lpstr>
      <vt:lpstr>Creating Snort rules (Part 1)</vt:lpstr>
      <vt:lpstr>Creating Snort rules (Part 2)</vt:lpstr>
      <vt:lpstr>What skills were learned?</vt:lpstr>
      <vt:lpstr>Module 5: Live Memory Analysis</vt:lpstr>
      <vt:lpstr>Linux Processes</vt:lpstr>
      <vt:lpstr>Process Hacker</vt:lpstr>
      <vt:lpstr>Process Monitor</vt:lpstr>
      <vt:lpstr>What skills were learned?</vt:lpstr>
      <vt:lpstr>Module 6: Firewall</vt:lpstr>
      <vt:lpstr>Time-based Access (Part 1)</vt:lpstr>
      <vt:lpstr>Time-based Access (Part 2)</vt:lpstr>
      <vt:lpstr>Time-based Access (Part 3)</vt:lpstr>
      <vt:lpstr>What skills were learned?</vt:lpstr>
      <vt:lpstr>What was learned in the course?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Fundamentals of Infrastructure Security </dc:title>
  <dc:creator>Blanche Perez</dc:creator>
  <cp:lastModifiedBy>Blanche Perez</cp:lastModifiedBy>
  <cp:revision>1</cp:revision>
  <dcterms:created xsi:type="dcterms:W3CDTF">2022-06-29T02:33:26Z</dcterms:created>
  <dcterms:modified xsi:type="dcterms:W3CDTF">2022-07-02T01:31:14Z</dcterms:modified>
</cp:coreProperties>
</file>