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sdx" ContentType="application/vnd.ms-visio.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256" r:id="rId3"/>
    <p:sldId id="258" r:id="rId4"/>
    <p:sldId id="265" r:id="rId5"/>
    <p:sldId id="257" r:id="rId6"/>
    <p:sldId id="266" r:id="rId7"/>
    <p:sldId id="267" r:id="rId8"/>
    <p:sldId id="268" r:id="rId9"/>
    <p:sldId id="259" r:id="rId10"/>
    <p:sldId id="269" r:id="rId11"/>
    <p:sldId id="270" r:id="rId12"/>
    <p:sldId id="271" r:id="rId13"/>
    <p:sldId id="272" r:id="rId14"/>
    <p:sldId id="260" r:id="rId15"/>
    <p:sldId id="273" r:id="rId16"/>
    <p:sldId id="274" r:id="rId17"/>
    <p:sldId id="284" r:id="rId18"/>
    <p:sldId id="261" r:id="rId19"/>
    <p:sldId id="276" r:id="rId20"/>
    <p:sldId id="277" r:id="rId21"/>
    <p:sldId id="278" r:id="rId22"/>
    <p:sldId id="285" r:id="rId23"/>
    <p:sldId id="262" r:id="rId24"/>
    <p:sldId id="280" r:id="rId25"/>
    <p:sldId id="281" r:id="rId26"/>
    <p:sldId id="282" r:id="rId27"/>
    <p:sldId id="286" r:id="rId28"/>
    <p:sldId id="263" r:id="rId29"/>
    <p:sldId id="26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249" autoAdjust="0"/>
  </p:normalViewPr>
  <p:slideViewPr>
    <p:cSldViewPr snapToGrid="0">
      <p:cViewPr varScale="1">
        <p:scale>
          <a:sx n="68" d="100"/>
          <a:sy n="68" d="100"/>
        </p:scale>
        <p:origin x="7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dirty="0">
                <a:solidFill>
                  <a:schemeClr val="bg1"/>
                </a:solidFill>
              </a:rPr>
              <a:t>Temperature</a:t>
            </a:r>
            <a:r>
              <a:rPr lang="en-US" sz="2400" baseline="0" dirty="0">
                <a:solidFill>
                  <a:schemeClr val="bg1"/>
                </a:solidFill>
              </a:rPr>
              <a:t> and Humidity</a:t>
            </a:r>
            <a:endParaRPr lang="en-US" sz="2400" dirty="0">
              <a:solidFill>
                <a:schemeClr val="bg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8701921519069375E-2"/>
          <c:y val="0.11459293646926057"/>
          <c:w val="0.91866433362496358"/>
          <c:h val="0.77055784964990126"/>
        </c:manualLayout>
      </c:layout>
      <c:lineChart>
        <c:grouping val="standard"/>
        <c:varyColors val="0"/>
        <c:ser>
          <c:idx val="0"/>
          <c:order val="0"/>
          <c:tx>
            <c:strRef>
              <c:f>formatdata!$A$1</c:f>
              <c:strCache>
                <c:ptCount val="1"/>
                <c:pt idx="0">
                  <c:v>Celsius</c:v>
                </c:pt>
              </c:strCache>
            </c:strRef>
          </c:tx>
          <c:spPr>
            <a:ln w="28575" cap="rnd">
              <a:solidFill>
                <a:schemeClr val="accent1"/>
              </a:solidFill>
              <a:round/>
            </a:ln>
            <a:effectLst/>
          </c:spPr>
          <c:marker>
            <c:symbol val="none"/>
          </c:marker>
          <c:val>
            <c:numRef>
              <c:f>formatdata!$A$2:$A$9</c:f>
              <c:numCache>
                <c:formatCode>General</c:formatCode>
                <c:ptCount val="8"/>
                <c:pt idx="0">
                  <c:v>15</c:v>
                </c:pt>
                <c:pt idx="1">
                  <c:v>15</c:v>
                </c:pt>
                <c:pt idx="2">
                  <c:v>15</c:v>
                </c:pt>
                <c:pt idx="3">
                  <c:v>26.1</c:v>
                </c:pt>
                <c:pt idx="4">
                  <c:v>24.4</c:v>
                </c:pt>
                <c:pt idx="5">
                  <c:v>23.9</c:v>
                </c:pt>
                <c:pt idx="6">
                  <c:v>23.3</c:v>
                </c:pt>
                <c:pt idx="7">
                  <c:v>23.3</c:v>
                </c:pt>
              </c:numCache>
            </c:numRef>
          </c:val>
          <c:smooth val="0"/>
          <c:extLst>
            <c:ext xmlns:c16="http://schemas.microsoft.com/office/drawing/2014/chart" uri="{C3380CC4-5D6E-409C-BE32-E72D297353CC}">
              <c16:uniqueId val="{00000000-71C0-4752-9797-D51AD83F987B}"/>
            </c:ext>
          </c:extLst>
        </c:ser>
        <c:ser>
          <c:idx val="1"/>
          <c:order val="1"/>
          <c:tx>
            <c:strRef>
              <c:f>formatdata!$B$1</c:f>
              <c:strCache>
                <c:ptCount val="1"/>
                <c:pt idx="0">
                  <c:v>Fahrenheit</c:v>
                </c:pt>
              </c:strCache>
            </c:strRef>
          </c:tx>
          <c:spPr>
            <a:ln w="28575" cap="rnd">
              <a:solidFill>
                <a:schemeClr val="accent2"/>
              </a:solidFill>
              <a:round/>
            </a:ln>
            <a:effectLst/>
          </c:spPr>
          <c:marker>
            <c:symbol val="none"/>
          </c:marker>
          <c:val>
            <c:numRef>
              <c:f>formatdata!$B$2:$B$9</c:f>
              <c:numCache>
                <c:formatCode>General</c:formatCode>
                <c:ptCount val="8"/>
                <c:pt idx="0">
                  <c:v>59</c:v>
                </c:pt>
                <c:pt idx="1">
                  <c:v>59</c:v>
                </c:pt>
                <c:pt idx="2">
                  <c:v>59</c:v>
                </c:pt>
                <c:pt idx="3">
                  <c:v>78.98</c:v>
                </c:pt>
                <c:pt idx="4">
                  <c:v>75.92</c:v>
                </c:pt>
                <c:pt idx="5">
                  <c:v>75.02</c:v>
                </c:pt>
                <c:pt idx="6">
                  <c:v>73.94</c:v>
                </c:pt>
                <c:pt idx="7">
                  <c:v>73.94</c:v>
                </c:pt>
              </c:numCache>
            </c:numRef>
          </c:val>
          <c:smooth val="0"/>
          <c:extLst>
            <c:ext xmlns:c16="http://schemas.microsoft.com/office/drawing/2014/chart" uri="{C3380CC4-5D6E-409C-BE32-E72D297353CC}">
              <c16:uniqueId val="{00000001-71C0-4752-9797-D51AD83F987B}"/>
            </c:ext>
          </c:extLst>
        </c:ser>
        <c:ser>
          <c:idx val="2"/>
          <c:order val="2"/>
          <c:tx>
            <c:strRef>
              <c:f>formatdata!$C$1</c:f>
              <c:strCache>
                <c:ptCount val="1"/>
                <c:pt idx="0">
                  <c:v>Humidity</c:v>
                </c:pt>
              </c:strCache>
            </c:strRef>
          </c:tx>
          <c:spPr>
            <a:ln w="28575" cap="rnd">
              <a:solidFill>
                <a:schemeClr val="accent3"/>
              </a:solidFill>
              <a:round/>
            </a:ln>
            <a:effectLst/>
          </c:spPr>
          <c:marker>
            <c:symbol val="none"/>
          </c:marker>
          <c:val>
            <c:numRef>
              <c:f>formatdata!$C$2:$C$9</c:f>
              <c:numCache>
                <c:formatCode>General</c:formatCode>
                <c:ptCount val="8"/>
                <c:pt idx="0">
                  <c:v>96.204921152026998</c:v>
                </c:pt>
                <c:pt idx="1">
                  <c:v>96.204921152026998</c:v>
                </c:pt>
                <c:pt idx="2">
                  <c:v>96.204921152026998</c:v>
                </c:pt>
                <c:pt idx="3">
                  <c:v>54.108554311787003</c:v>
                </c:pt>
                <c:pt idx="4">
                  <c:v>64.201862109253</c:v>
                </c:pt>
                <c:pt idx="5">
                  <c:v>64.093794073826004</c:v>
                </c:pt>
                <c:pt idx="6">
                  <c:v>68.592505205102</c:v>
                </c:pt>
                <c:pt idx="7">
                  <c:v>71.239385163397003</c:v>
                </c:pt>
              </c:numCache>
            </c:numRef>
          </c:val>
          <c:smooth val="0"/>
          <c:extLst>
            <c:ext xmlns:c16="http://schemas.microsoft.com/office/drawing/2014/chart" uri="{C3380CC4-5D6E-409C-BE32-E72D297353CC}">
              <c16:uniqueId val="{00000002-71C0-4752-9797-D51AD83F987B}"/>
            </c:ext>
          </c:extLst>
        </c:ser>
        <c:dLbls>
          <c:showLegendKey val="0"/>
          <c:showVal val="0"/>
          <c:showCatName val="0"/>
          <c:showSerName val="0"/>
          <c:showPercent val="0"/>
          <c:showBubbleSize val="0"/>
        </c:dLbls>
        <c:smooth val="0"/>
        <c:axId val="254308320"/>
        <c:axId val="260752416"/>
      </c:lineChart>
      <c:catAx>
        <c:axId val="254308320"/>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60752416"/>
        <c:crosses val="autoZero"/>
        <c:auto val="1"/>
        <c:lblAlgn val="ctr"/>
        <c:lblOffset val="100"/>
        <c:noMultiLvlLbl val="0"/>
      </c:catAx>
      <c:valAx>
        <c:axId val="260752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54308320"/>
        <c:crosses val="autoZero"/>
        <c:crossBetween val="between"/>
      </c:valAx>
      <c:spPr>
        <a:noFill/>
        <a:ln>
          <a:noFill/>
        </a:ln>
        <a:effectLst/>
      </c:spPr>
    </c:plotArea>
    <c:legend>
      <c:legendPos val="b"/>
      <c:legendEntry>
        <c:idx val="2"/>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40858-E1B4-4F96-B32B-16CF9197DA33}" type="datetimeFigureOut">
              <a:rPr lang="en-US" smtClean="0"/>
              <a:t>2/27/2021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F9C1B2-9F89-46EF-86B6-D157F58C98DC}" type="slidenum">
              <a:rPr lang="en-US" smtClean="0"/>
              <a:t>‹#›</a:t>
            </a:fld>
            <a:endParaRPr lang="en-US"/>
          </a:p>
        </p:txBody>
      </p:sp>
    </p:spTree>
    <p:extLst>
      <p:ext uri="{BB962C8B-B14F-4D97-AF65-F5344CB8AC3E}">
        <p14:creationId xmlns:p14="http://schemas.microsoft.com/office/powerpoint/2010/main" val="166720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DB7C2-FE8E-483F-BECD-91EB258A40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89D7EA-05A6-4EE0-BF59-A4A45A2F36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5EAE6C-104C-4D3B-99F9-430B19265FA4}"/>
              </a:ext>
            </a:extLst>
          </p:cNvPr>
          <p:cNvSpPr>
            <a:spLocks noGrp="1"/>
          </p:cNvSpPr>
          <p:nvPr>
            <p:ph type="dt" sz="half" idx="10"/>
          </p:nvPr>
        </p:nvSpPr>
        <p:spPr/>
        <p:txBody>
          <a:bodyPr/>
          <a:lstStyle/>
          <a:p>
            <a:fld id="{0334327B-692F-4C42-9648-DE7E778D5CB8}" type="datetimeFigureOut">
              <a:rPr lang="en-US" smtClean="0"/>
              <a:t>2/27/2021</a:t>
            </a:fld>
            <a:endParaRPr lang="en-US"/>
          </a:p>
        </p:txBody>
      </p:sp>
      <p:sp>
        <p:nvSpPr>
          <p:cNvPr id="5" name="Footer Placeholder 4">
            <a:extLst>
              <a:ext uri="{FF2B5EF4-FFF2-40B4-BE49-F238E27FC236}">
                <a16:creationId xmlns:a16="http://schemas.microsoft.com/office/drawing/2014/main" id="{DF7A2B75-23CC-4EFD-81F3-5CBEE6A4E8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95FF55-B017-40D6-A559-276D51DE956E}"/>
              </a:ext>
            </a:extLst>
          </p:cNvPr>
          <p:cNvSpPr>
            <a:spLocks noGrp="1"/>
          </p:cNvSpPr>
          <p:nvPr>
            <p:ph type="sldNum" sz="quarter" idx="12"/>
          </p:nvPr>
        </p:nvSpPr>
        <p:spPr/>
        <p:txBody>
          <a:bodyPr/>
          <a:lstStyle/>
          <a:p>
            <a:fld id="{2CA820D6-E708-42B7-8C19-1F60B2A69D31}" type="slidenum">
              <a:rPr lang="en-US" smtClean="0"/>
              <a:t>‹#›</a:t>
            </a:fld>
            <a:endParaRPr lang="en-US"/>
          </a:p>
        </p:txBody>
      </p:sp>
    </p:spTree>
    <p:extLst>
      <p:ext uri="{BB962C8B-B14F-4D97-AF65-F5344CB8AC3E}">
        <p14:creationId xmlns:p14="http://schemas.microsoft.com/office/powerpoint/2010/main" val="4131224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80B9E-B55D-48A7-A109-4B95F7EA23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89F255-0552-49A8-B19B-BB70DF6171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7FC777-3D6B-42E3-B77F-25AE1C6E6597}"/>
              </a:ext>
            </a:extLst>
          </p:cNvPr>
          <p:cNvSpPr>
            <a:spLocks noGrp="1"/>
          </p:cNvSpPr>
          <p:nvPr>
            <p:ph type="dt" sz="half" idx="10"/>
          </p:nvPr>
        </p:nvSpPr>
        <p:spPr/>
        <p:txBody>
          <a:bodyPr/>
          <a:lstStyle/>
          <a:p>
            <a:fld id="{0334327B-692F-4C42-9648-DE7E778D5CB8}" type="datetimeFigureOut">
              <a:rPr lang="en-US" smtClean="0"/>
              <a:t>2/27/2021</a:t>
            </a:fld>
            <a:endParaRPr lang="en-US"/>
          </a:p>
        </p:txBody>
      </p:sp>
      <p:sp>
        <p:nvSpPr>
          <p:cNvPr id="5" name="Footer Placeholder 4">
            <a:extLst>
              <a:ext uri="{FF2B5EF4-FFF2-40B4-BE49-F238E27FC236}">
                <a16:creationId xmlns:a16="http://schemas.microsoft.com/office/drawing/2014/main" id="{394261C1-FF5C-456F-A24B-99070ED724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0B7049-ADDF-4A6D-B4B0-24BB7E1FF873}"/>
              </a:ext>
            </a:extLst>
          </p:cNvPr>
          <p:cNvSpPr>
            <a:spLocks noGrp="1"/>
          </p:cNvSpPr>
          <p:nvPr>
            <p:ph type="sldNum" sz="quarter" idx="12"/>
          </p:nvPr>
        </p:nvSpPr>
        <p:spPr/>
        <p:txBody>
          <a:bodyPr/>
          <a:lstStyle/>
          <a:p>
            <a:fld id="{2CA820D6-E708-42B7-8C19-1F60B2A69D31}" type="slidenum">
              <a:rPr lang="en-US" smtClean="0"/>
              <a:t>‹#›</a:t>
            </a:fld>
            <a:endParaRPr lang="en-US"/>
          </a:p>
        </p:txBody>
      </p:sp>
    </p:spTree>
    <p:extLst>
      <p:ext uri="{BB962C8B-B14F-4D97-AF65-F5344CB8AC3E}">
        <p14:creationId xmlns:p14="http://schemas.microsoft.com/office/powerpoint/2010/main" val="4099657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3D73EB-8F3C-4C33-A2C9-852E542FD5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60206B-EF69-4C3D-9151-48F8CF0F41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07ED31-823A-4C2F-8A5F-6B395AC51C13}"/>
              </a:ext>
            </a:extLst>
          </p:cNvPr>
          <p:cNvSpPr>
            <a:spLocks noGrp="1"/>
          </p:cNvSpPr>
          <p:nvPr>
            <p:ph type="dt" sz="half" idx="10"/>
          </p:nvPr>
        </p:nvSpPr>
        <p:spPr/>
        <p:txBody>
          <a:bodyPr/>
          <a:lstStyle/>
          <a:p>
            <a:fld id="{0334327B-692F-4C42-9648-DE7E778D5CB8}" type="datetimeFigureOut">
              <a:rPr lang="en-US" smtClean="0"/>
              <a:t>2/27/2021</a:t>
            </a:fld>
            <a:endParaRPr lang="en-US"/>
          </a:p>
        </p:txBody>
      </p:sp>
      <p:sp>
        <p:nvSpPr>
          <p:cNvPr id="5" name="Footer Placeholder 4">
            <a:extLst>
              <a:ext uri="{FF2B5EF4-FFF2-40B4-BE49-F238E27FC236}">
                <a16:creationId xmlns:a16="http://schemas.microsoft.com/office/drawing/2014/main" id="{F0E171FA-F37D-4981-AA0F-40E4E321BA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B62EDF-285B-47CE-8EFD-69154F6BC73B}"/>
              </a:ext>
            </a:extLst>
          </p:cNvPr>
          <p:cNvSpPr>
            <a:spLocks noGrp="1"/>
          </p:cNvSpPr>
          <p:nvPr>
            <p:ph type="sldNum" sz="quarter" idx="12"/>
          </p:nvPr>
        </p:nvSpPr>
        <p:spPr/>
        <p:txBody>
          <a:bodyPr/>
          <a:lstStyle/>
          <a:p>
            <a:fld id="{2CA820D6-E708-42B7-8C19-1F60B2A69D31}" type="slidenum">
              <a:rPr lang="en-US" smtClean="0"/>
              <a:t>‹#›</a:t>
            </a:fld>
            <a:endParaRPr lang="en-US"/>
          </a:p>
        </p:txBody>
      </p:sp>
    </p:spTree>
    <p:extLst>
      <p:ext uri="{BB962C8B-B14F-4D97-AF65-F5344CB8AC3E}">
        <p14:creationId xmlns:p14="http://schemas.microsoft.com/office/powerpoint/2010/main" val="3698254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DD6B-EC2F-4242-BB01-3ADB2EA056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06E81A-1139-4F60-ADAD-CDBFA2DA7B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1CA7DA-A3ED-424E-96DB-EAC43B3A9C8C}"/>
              </a:ext>
            </a:extLst>
          </p:cNvPr>
          <p:cNvSpPr>
            <a:spLocks noGrp="1"/>
          </p:cNvSpPr>
          <p:nvPr>
            <p:ph type="dt" sz="half" idx="10"/>
          </p:nvPr>
        </p:nvSpPr>
        <p:spPr/>
        <p:txBody>
          <a:bodyPr/>
          <a:lstStyle/>
          <a:p>
            <a:fld id="{E574BDDD-E77C-4F65-80AE-A2B49D0566BE}" type="datetimeFigureOut">
              <a:rPr lang="en-US" smtClean="0"/>
              <a:t>2/27/2021</a:t>
            </a:fld>
            <a:endParaRPr lang="en-US"/>
          </a:p>
        </p:txBody>
      </p:sp>
      <p:sp>
        <p:nvSpPr>
          <p:cNvPr id="5" name="Footer Placeholder 4">
            <a:extLst>
              <a:ext uri="{FF2B5EF4-FFF2-40B4-BE49-F238E27FC236}">
                <a16:creationId xmlns:a16="http://schemas.microsoft.com/office/drawing/2014/main" id="{A5620E7B-DE6B-4599-AB9A-D6E6D1C52A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98F17-D1A4-4B40-8467-04543C7AB05F}"/>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623874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35B90-86EC-492C-8440-5BE029FCA3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E4B971-FFBC-444C-9574-9D3B54B7248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66CA0-A872-4564-80CA-5FEC4ECF6193}"/>
              </a:ext>
            </a:extLst>
          </p:cNvPr>
          <p:cNvSpPr>
            <a:spLocks noGrp="1"/>
          </p:cNvSpPr>
          <p:nvPr>
            <p:ph type="dt" sz="half" idx="10"/>
          </p:nvPr>
        </p:nvSpPr>
        <p:spPr/>
        <p:txBody>
          <a:bodyPr/>
          <a:lstStyle/>
          <a:p>
            <a:fld id="{E574BDDD-E77C-4F65-80AE-A2B49D0566BE}" type="datetimeFigureOut">
              <a:rPr lang="en-US" smtClean="0"/>
              <a:t>2/27/2021</a:t>
            </a:fld>
            <a:endParaRPr lang="en-US"/>
          </a:p>
        </p:txBody>
      </p:sp>
      <p:sp>
        <p:nvSpPr>
          <p:cNvPr id="5" name="Footer Placeholder 4">
            <a:extLst>
              <a:ext uri="{FF2B5EF4-FFF2-40B4-BE49-F238E27FC236}">
                <a16:creationId xmlns:a16="http://schemas.microsoft.com/office/drawing/2014/main" id="{F64A1036-6CDC-445C-A420-C8F19AA31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85A98F-1722-408F-9EAF-DD105A6786D4}"/>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704417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9E4D1-759E-4B80-9D6F-7700A8CDDC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BD5114-CD19-406E-8705-96803BC300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5A8F7AF-E616-4F57-A855-C02E4119B051}"/>
              </a:ext>
            </a:extLst>
          </p:cNvPr>
          <p:cNvSpPr>
            <a:spLocks noGrp="1"/>
          </p:cNvSpPr>
          <p:nvPr>
            <p:ph type="dt" sz="half" idx="10"/>
          </p:nvPr>
        </p:nvSpPr>
        <p:spPr/>
        <p:txBody>
          <a:bodyPr/>
          <a:lstStyle/>
          <a:p>
            <a:fld id="{E574BDDD-E77C-4F65-80AE-A2B49D0566BE}" type="datetimeFigureOut">
              <a:rPr lang="en-US" smtClean="0"/>
              <a:t>2/27/2021</a:t>
            </a:fld>
            <a:endParaRPr lang="en-US"/>
          </a:p>
        </p:txBody>
      </p:sp>
      <p:sp>
        <p:nvSpPr>
          <p:cNvPr id="5" name="Footer Placeholder 4">
            <a:extLst>
              <a:ext uri="{FF2B5EF4-FFF2-40B4-BE49-F238E27FC236}">
                <a16:creationId xmlns:a16="http://schemas.microsoft.com/office/drawing/2014/main" id="{687F85F8-5B2C-49AB-ACE3-206BEDDEC4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69AD0B-2401-4303-B6E3-E10A44089B1F}"/>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722690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44CDF-BB67-47FC-BF1B-DB02A6749C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9A57AE-432B-4C7F-AFD5-02DA1AB1AC2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859AFA-4DCC-4AAB-A636-A768FCC636C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72A2CC-F2EE-4979-8BBC-A34D0009144A}"/>
              </a:ext>
            </a:extLst>
          </p:cNvPr>
          <p:cNvSpPr>
            <a:spLocks noGrp="1"/>
          </p:cNvSpPr>
          <p:nvPr>
            <p:ph type="dt" sz="half" idx="10"/>
          </p:nvPr>
        </p:nvSpPr>
        <p:spPr/>
        <p:txBody>
          <a:bodyPr/>
          <a:lstStyle/>
          <a:p>
            <a:fld id="{E574BDDD-E77C-4F65-80AE-A2B49D0566BE}" type="datetimeFigureOut">
              <a:rPr lang="en-US" smtClean="0"/>
              <a:t>2/27/2021</a:t>
            </a:fld>
            <a:endParaRPr lang="en-US"/>
          </a:p>
        </p:txBody>
      </p:sp>
      <p:sp>
        <p:nvSpPr>
          <p:cNvPr id="6" name="Footer Placeholder 5">
            <a:extLst>
              <a:ext uri="{FF2B5EF4-FFF2-40B4-BE49-F238E27FC236}">
                <a16:creationId xmlns:a16="http://schemas.microsoft.com/office/drawing/2014/main" id="{B714CF7A-3807-4981-82FE-9DFBEED4C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3DDECA-5A1A-4973-9442-C48285448131}"/>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280666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0A80D-F0D5-4D0E-A595-37B132CF96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2C3DE0-C588-424F-99AD-81C63CBF6A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EA99559-C376-4106-B5B8-DE2548E8B77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EC5DA3-BFFC-4144-9DE2-F9BD5D5548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5B6C142-9FBA-441E-A2EE-8A26CD28D1E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13BFF5-7AB9-4517-84AF-11B4195E5D87}"/>
              </a:ext>
            </a:extLst>
          </p:cNvPr>
          <p:cNvSpPr>
            <a:spLocks noGrp="1"/>
          </p:cNvSpPr>
          <p:nvPr>
            <p:ph type="dt" sz="half" idx="10"/>
          </p:nvPr>
        </p:nvSpPr>
        <p:spPr/>
        <p:txBody>
          <a:bodyPr/>
          <a:lstStyle/>
          <a:p>
            <a:fld id="{E574BDDD-E77C-4F65-80AE-A2B49D0566BE}" type="datetimeFigureOut">
              <a:rPr lang="en-US" smtClean="0"/>
              <a:t>2/27/2021</a:t>
            </a:fld>
            <a:endParaRPr lang="en-US"/>
          </a:p>
        </p:txBody>
      </p:sp>
      <p:sp>
        <p:nvSpPr>
          <p:cNvPr id="8" name="Footer Placeholder 7">
            <a:extLst>
              <a:ext uri="{FF2B5EF4-FFF2-40B4-BE49-F238E27FC236}">
                <a16:creationId xmlns:a16="http://schemas.microsoft.com/office/drawing/2014/main" id="{64D63660-8C4C-44F0-BB2E-A2E06C0208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585D26-D27D-4780-B4D8-652336F541D3}"/>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419907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7FB5D-6D01-46C3-90E2-6EF7C7DD98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ABEC61-F94D-46EA-93C3-3D29473CCA2D}"/>
              </a:ext>
            </a:extLst>
          </p:cNvPr>
          <p:cNvSpPr>
            <a:spLocks noGrp="1"/>
          </p:cNvSpPr>
          <p:nvPr>
            <p:ph type="dt" sz="half" idx="10"/>
          </p:nvPr>
        </p:nvSpPr>
        <p:spPr/>
        <p:txBody>
          <a:bodyPr/>
          <a:lstStyle/>
          <a:p>
            <a:fld id="{E574BDDD-E77C-4F65-80AE-A2B49D0566BE}" type="datetimeFigureOut">
              <a:rPr lang="en-US" smtClean="0"/>
              <a:t>2/27/2021</a:t>
            </a:fld>
            <a:endParaRPr lang="en-US"/>
          </a:p>
        </p:txBody>
      </p:sp>
      <p:sp>
        <p:nvSpPr>
          <p:cNvPr id="4" name="Footer Placeholder 3">
            <a:extLst>
              <a:ext uri="{FF2B5EF4-FFF2-40B4-BE49-F238E27FC236}">
                <a16:creationId xmlns:a16="http://schemas.microsoft.com/office/drawing/2014/main" id="{4538D31F-B3A3-44A7-BE2E-54CED00163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7FC639-D8CC-4126-AE01-D7ECE4FE3A56}"/>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861290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D11337-DCED-48AE-9781-145604B22134}"/>
              </a:ext>
            </a:extLst>
          </p:cNvPr>
          <p:cNvSpPr>
            <a:spLocks noGrp="1"/>
          </p:cNvSpPr>
          <p:nvPr>
            <p:ph type="dt" sz="half" idx="10"/>
          </p:nvPr>
        </p:nvSpPr>
        <p:spPr/>
        <p:txBody>
          <a:bodyPr/>
          <a:lstStyle/>
          <a:p>
            <a:fld id="{E574BDDD-E77C-4F65-80AE-A2B49D0566BE}" type="datetimeFigureOut">
              <a:rPr lang="en-US" smtClean="0"/>
              <a:t>2/27/2021</a:t>
            </a:fld>
            <a:endParaRPr lang="en-US"/>
          </a:p>
        </p:txBody>
      </p:sp>
      <p:sp>
        <p:nvSpPr>
          <p:cNvPr id="3" name="Footer Placeholder 2">
            <a:extLst>
              <a:ext uri="{FF2B5EF4-FFF2-40B4-BE49-F238E27FC236}">
                <a16:creationId xmlns:a16="http://schemas.microsoft.com/office/drawing/2014/main" id="{B890E84E-2E44-4497-B8AA-769AD7E936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A3588F-8746-4FE0-AB58-50B514C86D3E}"/>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976002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E9AD-7C5B-43BF-BC81-663C3B7F41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CB248D-04F1-4ACE-8F99-0844D0618C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034B85-1772-4F38-A7E7-EB8B511E60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A84CC1-4267-4CC4-88D6-3A28AFF5E728}"/>
              </a:ext>
            </a:extLst>
          </p:cNvPr>
          <p:cNvSpPr>
            <a:spLocks noGrp="1"/>
          </p:cNvSpPr>
          <p:nvPr>
            <p:ph type="dt" sz="half" idx="10"/>
          </p:nvPr>
        </p:nvSpPr>
        <p:spPr/>
        <p:txBody>
          <a:bodyPr/>
          <a:lstStyle/>
          <a:p>
            <a:fld id="{E574BDDD-E77C-4F65-80AE-A2B49D0566BE}" type="datetimeFigureOut">
              <a:rPr lang="en-US" smtClean="0"/>
              <a:t>2/27/2021</a:t>
            </a:fld>
            <a:endParaRPr lang="en-US"/>
          </a:p>
        </p:txBody>
      </p:sp>
      <p:sp>
        <p:nvSpPr>
          <p:cNvPr id="6" name="Footer Placeholder 5">
            <a:extLst>
              <a:ext uri="{FF2B5EF4-FFF2-40B4-BE49-F238E27FC236}">
                <a16:creationId xmlns:a16="http://schemas.microsoft.com/office/drawing/2014/main" id="{9E7253FA-41D5-46A5-8FA6-3BB510DA9C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5524AA-7B5D-4D45-A1D6-B2C17247F472}"/>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527038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D1974-8630-4BC4-92F4-F39964D662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9FE19B-16EC-427A-9E73-84954B9D79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FD1715-0662-4068-ACD4-4565C2A25F7D}"/>
              </a:ext>
            </a:extLst>
          </p:cNvPr>
          <p:cNvSpPr>
            <a:spLocks noGrp="1"/>
          </p:cNvSpPr>
          <p:nvPr>
            <p:ph type="dt" sz="half" idx="10"/>
          </p:nvPr>
        </p:nvSpPr>
        <p:spPr/>
        <p:txBody>
          <a:bodyPr/>
          <a:lstStyle/>
          <a:p>
            <a:fld id="{0334327B-692F-4C42-9648-DE7E778D5CB8}" type="datetimeFigureOut">
              <a:rPr lang="en-US" smtClean="0"/>
              <a:t>2/27/2021</a:t>
            </a:fld>
            <a:endParaRPr lang="en-US"/>
          </a:p>
        </p:txBody>
      </p:sp>
      <p:sp>
        <p:nvSpPr>
          <p:cNvPr id="5" name="Footer Placeholder 4">
            <a:extLst>
              <a:ext uri="{FF2B5EF4-FFF2-40B4-BE49-F238E27FC236}">
                <a16:creationId xmlns:a16="http://schemas.microsoft.com/office/drawing/2014/main" id="{D4504164-AB6D-435E-9E2A-B35B6F628C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0A7C3C-26BA-4CE1-BA58-0067AD5261BF}"/>
              </a:ext>
            </a:extLst>
          </p:cNvPr>
          <p:cNvSpPr>
            <a:spLocks noGrp="1"/>
          </p:cNvSpPr>
          <p:nvPr>
            <p:ph type="sldNum" sz="quarter" idx="12"/>
          </p:nvPr>
        </p:nvSpPr>
        <p:spPr/>
        <p:txBody>
          <a:bodyPr/>
          <a:lstStyle/>
          <a:p>
            <a:fld id="{2CA820D6-E708-42B7-8C19-1F60B2A69D31}" type="slidenum">
              <a:rPr lang="en-US" smtClean="0"/>
              <a:t>‹#›</a:t>
            </a:fld>
            <a:endParaRPr lang="en-US"/>
          </a:p>
        </p:txBody>
      </p:sp>
    </p:spTree>
    <p:extLst>
      <p:ext uri="{BB962C8B-B14F-4D97-AF65-F5344CB8AC3E}">
        <p14:creationId xmlns:p14="http://schemas.microsoft.com/office/powerpoint/2010/main" val="102875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1104-3193-4DE3-9579-D9AA8F0EF9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F3E60D-5591-47FB-8383-3CF2A6D2F8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693396-1B46-429A-A1C7-6319CC46E7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3BB73A-2A95-4544-9F11-6D8DF3A138CD}"/>
              </a:ext>
            </a:extLst>
          </p:cNvPr>
          <p:cNvSpPr>
            <a:spLocks noGrp="1"/>
          </p:cNvSpPr>
          <p:nvPr>
            <p:ph type="dt" sz="half" idx="10"/>
          </p:nvPr>
        </p:nvSpPr>
        <p:spPr/>
        <p:txBody>
          <a:bodyPr/>
          <a:lstStyle/>
          <a:p>
            <a:fld id="{E574BDDD-E77C-4F65-80AE-A2B49D0566BE}" type="datetimeFigureOut">
              <a:rPr lang="en-US" smtClean="0"/>
              <a:t>2/27/2021</a:t>
            </a:fld>
            <a:endParaRPr lang="en-US"/>
          </a:p>
        </p:txBody>
      </p:sp>
      <p:sp>
        <p:nvSpPr>
          <p:cNvPr id="6" name="Footer Placeholder 5">
            <a:extLst>
              <a:ext uri="{FF2B5EF4-FFF2-40B4-BE49-F238E27FC236}">
                <a16:creationId xmlns:a16="http://schemas.microsoft.com/office/drawing/2014/main" id="{44582299-81B8-4894-B8B7-C1A0EF0D8F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50117A-21AA-4F59-A2B7-7BC19EB7D364}"/>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4258680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54F3F-7F8C-4B62-83A5-552DFB1903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BB7699-2B3A-4817-9AC3-43FD9282F9F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93F1A9-6856-45E2-8C6C-5C78A873D91A}"/>
              </a:ext>
            </a:extLst>
          </p:cNvPr>
          <p:cNvSpPr>
            <a:spLocks noGrp="1"/>
          </p:cNvSpPr>
          <p:nvPr>
            <p:ph type="dt" sz="half" idx="10"/>
          </p:nvPr>
        </p:nvSpPr>
        <p:spPr/>
        <p:txBody>
          <a:bodyPr/>
          <a:lstStyle/>
          <a:p>
            <a:fld id="{E574BDDD-E77C-4F65-80AE-A2B49D0566BE}" type="datetimeFigureOut">
              <a:rPr lang="en-US" smtClean="0"/>
              <a:t>2/27/2021</a:t>
            </a:fld>
            <a:endParaRPr lang="en-US"/>
          </a:p>
        </p:txBody>
      </p:sp>
      <p:sp>
        <p:nvSpPr>
          <p:cNvPr id="5" name="Footer Placeholder 4">
            <a:extLst>
              <a:ext uri="{FF2B5EF4-FFF2-40B4-BE49-F238E27FC236}">
                <a16:creationId xmlns:a16="http://schemas.microsoft.com/office/drawing/2014/main" id="{7E6807F9-D2C6-4EE6-AE90-327FC32534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6B0549-8F58-4348-9920-652E9FEDC9A9}"/>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147044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41ECD2-AC72-4B39-B658-44039FF9BC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FCE250-D2E2-4148-B0C4-5EEC101D4BA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CE6582-DD76-46CC-A4B7-7889DF306095}"/>
              </a:ext>
            </a:extLst>
          </p:cNvPr>
          <p:cNvSpPr>
            <a:spLocks noGrp="1"/>
          </p:cNvSpPr>
          <p:nvPr>
            <p:ph type="dt" sz="half" idx="10"/>
          </p:nvPr>
        </p:nvSpPr>
        <p:spPr/>
        <p:txBody>
          <a:bodyPr/>
          <a:lstStyle/>
          <a:p>
            <a:fld id="{E574BDDD-E77C-4F65-80AE-A2B49D0566BE}" type="datetimeFigureOut">
              <a:rPr lang="en-US" smtClean="0"/>
              <a:t>2/27/2021</a:t>
            </a:fld>
            <a:endParaRPr lang="en-US"/>
          </a:p>
        </p:txBody>
      </p:sp>
      <p:sp>
        <p:nvSpPr>
          <p:cNvPr id="5" name="Footer Placeholder 4">
            <a:extLst>
              <a:ext uri="{FF2B5EF4-FFF2-40B4-BE49-F238E27FC236}">
                <a16:creationId xmlns:a16="http://schemas.microsoft.com/office/drawing/2014/main" id="{E0469BB8-5380-45F6-85BD-37209F96D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11002E-17D0-4016-AA60-4DBD5B8BF72F}"/>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501901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47BA8-5C10-4247-91EF-DB9AF0526C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1C4952-E203-4334-B5D2-18884AFAB2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FF6C80-BAFD-42C4-8535-F096E2984210}"/>
              </a:ext>
            </a:extLst>
          </p:cNvPr>
          <p:cNvSpPr>
            <a:spLocks noGrp="1"/>
          </p:cNvSpPr>
          <p:nvPr>
            <p:ph type="dt" sz="half" idx="10"/>
          </p:nvPr>
        </p:nvSpPr>
        <p:spPr/>
        <p:txBody>
          <a:bodyPr/>
          <a:lstStyle/>
          <a:p>
            <a:fld id="{0334327B-692F-4C42-9648-DE7E778D5CB8}" type="datetimeFigureOut">
              <a:rPr lang="en-US" smtClean="0"/>
              <a:t>2/27/2021</a:t>
            </a:fld>
            <a:endParaRPr lang="en-US"/>
          </a:p>
        </p:txBody>
      </p:sp>
      <p:sp>
        <p:nvSpPr>
          <p:cNvPr id="5" name="Footer Placeholder 4">
            <a:extLst>
              <a:ext uri="{FF2B5EF4-FFF2-40B4-BE49-F238E27FC236}">
                <a16:creationId xmlns:a16="http://schemas.microsoft.com/office/drawing/2014/main" id="{18BFCD38-B562-4E97-BEAA-A2B4E30A1D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DE8B6F-39FC-4962-9796-50858AA3CB5E}"/>
              </a:ext>
            </a:extLst>
          </p:cNvPr>
          <p:cNvSpPr>
            <a:spLocks noGrp="1"/>
          </p:cNvSpPr>
          <p:nvPr>
            <p:ph type="sldNum" sz="quarter" idx="12"/>
          </p:nvPr>
        </p:nvSpPr>
        <p:spPr/>
        <p:txBody>
          <a:bodyPr/>
          <a:lstStyle/>
          <a:p>
            <a:fld id="{2CA820D6-E708-42B7-8C19-1F60B2A69D31}" type="slidenum">
              <a:rPr lang="en-US" smtClean="0"/>
              <a:t>‹#›</a:t>
            </a:fld>
            <a:endParaRPr lang="en-US"/>
          </a:p>
        </p:txBody>
      </p:sp>
    </p:spTree>
    <p:extLst>
      <p:ext uri="{BB962C8B-B14F-4D97-AF65-F5344CB8AC3E}">
        <p14:creationId xmlns:p14="http://schemas.microsoft.com/office/powerpoint/2010/main" val="2895457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AF73A-FF05-4732-9F60-5D5391C73D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B0C309-EC2F-4978-851C-05AFEB0893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F60454-383D-484B-82F5-7206C90D3D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2AD896-CACA-4600-9C56-90F3BCFE03A3}"/>
              </a:ext>
            </a:extLst>
          </p:cNvPr>
          <p:cNvSpPr>
            <a:spLocks noGrp="1"/>
          </p:cNvSpPr>
          <p:nvPr>
            <p:ph type="dt" sz="half" idx="10"/>
          </p:nvPr>
        </p:nvSpPr>
        <p:spPr/>
        <p:txBody>
          <a:bodyPr/>
          <a:lstStyle/>
          <a:p>
            <a:fld id="{0334327B-692F-4C42-9648-DE7E778D5CB8}" type="datetimeFigureOut">
              <a:rPr lang="en-US" smtClean="0"/>
              <a:t>2/27/2021</a:t>
            </a:fld>
            <a:endParaRPr lang="en-US"/>
          </a:p>
        </p:txBody>
      </p:sp>
      <p:sp>
        <p:nvSpPr>
          <p:cNvPr id="6" name="Footer Placeholder 5">
            <a:extLst>
              <a:ext uri="{FF2B5EF4-FFF2-40B4-BE49-F238E27FC236}">
                <a16:creationId xmlns:a16="http://schemas.microsoft.com/office/drawing/2014/main" id="{E121FE87-37D3-4A9A-B042-8A36E0922B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310ECC-D36A-470C-8FCD-D87B0DA1BECF}"/>
              </a:ext>
            </a:extLst>
          </p:cNvPr>
          <p:cNvSpPr>
            <a:spLocks noGrp="1"/>
          </p:cNvSpPr>
          <p:nvPr>
            <p:ph type="sldNum" sz="quarter" idx="12"/>
          </p:nvPr>
        </p:nvSpPr>
        <p:spPr/>
        <p:txBody>
          <a:bodyPr/>
          <a:lstStyle/>
          <a:p>
            <a:fld id="{2CA820D6-E708-42B7-8C19-1F60B2A69D31}" type="slidenum">
              <a:rPr lang="en-US" smtClean="0"/>
              <a:t>‹#›</a:t>
            </a:fld>
            <a:endParaRPr lang="en-US"/>
          </a:p>
        </p:txBody>
      </p:sp>
    </p:spTree>
    <p:extLst>
      <p:ext uri="{BB962C8B-B14F-4D97-AF65-F5344CB8AC3E}">
        <p14:creationId xmlns:p14="http://schemas.microsoft.com/office/powerpoint/2010/main" val="3788415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AF867-4FD2-4A5B-84E5-36A33B4B98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D9FE53-0279-4FAC-9546-787D6A0486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382AF8-2F55-454F-8798-DDC3E69035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C2967B-D466-4C38-B915-E367B42325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6AE14B-5250-48C8-BC7E-2287BFBBBE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421A8C-2E84-40B5-BB86-493311EF8AB2}"/>
              </a:ext>
            </a:extLst>
          </p:cNvPr>
          <p:cNvSpPr>
            <a:spLocks noGrp="1"/>
          </p:cNvSpPr>
          <p:nvPr>
            <p:ph type="dt" sz="half" idx="10"/>
          </p:nvPr>
        </p:nvSpPr>
        <p:spPr/>
        <p:txBody>
          <a:bodyPr/>
          <a:lstStyle/>
          <a:p>
            <a:fld id="{0334327B-692F-4C42-9648-DE7E778D5CB8}" type="datetimeFigureOut">
              <a:rPr lang="en-US" smtClean="0"/>
              <a:t>2/27/2021</a:t>
            </a:fld>
            <a:endParaRPr lang="en-US"/>
          </a:p>
        </p:txBody>
      </p:sp>
      <p:sp>
        <p:nvSpPr>
          <p:cNvPr id="8" name="Footer Placeholder 7">
            <a:extLst>
              <a:ext uri="{FF2B5EF4-FFF2-40B4-BE49-F238E27FC236}">
                <a16:creationId xmlns:a16="http://schemas.microsoft.com/office/drawing/2014/main" id="{3FCAAE25-B204-427C-A204-13C6A58BC1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695B6A-47C6-4605-87BE-A38D2F0EB024}"/>
              </a:ext>
            </a:extLst>
          </p:cNvPr>
          <p:cNvSpPr>
            <a:spLocks noGrp="1"/>
          </p:cNvSpPr>
          <p:nvPr>
            <p:ph type="sldNum" sz="quarter" idx="12"/>
          </p:nvPr>
        </p:nvSpPr>
        <p:spPr/>
        <p:txBody>
          <a:bodyPr/>
          <a:lstStyle/>
          <a:p>
            <a:fld id="{2CA820D6-E708-42B7-8C19-1F60B2A69D31}" type="slidenum">
              <a:rPr lang="en-US" smtClean="0"/>
              <a:t>‹#›</a:t>
            </a:fld>
            <a:endParaRPr lang="en-US"/>
          </a:p>
        </p:txBody>
      </p:sp>
    </p:spTree>
    <p:extLst>
      <p:ext uri="{BB962C8B-B14F-4D97-AF65-F5344CB8AC3E}">
        <p14:creationId xmlns:p14="http://schemas.microsoft.com/office/powerpoint/2010/main" val="1150884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B80E8-1CC1-476D-86FF-C2312A01D3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57FF96-99C8-4762-9734-815ED1E8E556}"/>
              </a:ext>
            </a:extLst>
          </p:cNvPr>
          <p:cNvSpPr>
            <a:spLocks noGrp="1"/>
          </p:cNvSpPr>
          <p:nvPr>
            <p:ph type="dt" sz="half" idx="10"/>
          </p:nvPr>
        </p:nvSpPr>
        <p:spPr/>
        <p:txBody>
          <a:bodyPr/>
          <a:lstStyle/>
          <a:p>
            <a:fld id="{0334327B-692F-4C42-9648-DE7E778D5CB8}" type="datetimeFigureOut">
              <a:rPr lang="en-US" smtClean="0"/>
              <a:t>2/27/2021</a:t>
            </a:fld>
            <a:endParaRPr lang="en-US"/>
          </a:p>
        </p:txBody>
      </p:sp>
      <p:sp>
        <p:nvSpPr>
          <p:cNvPr id="4" name="Footer Placeholder 3">
            <a:extLst>
              <a:ext uri="{FF2B5EF4-FFF2-40B4-BE49-F238E27FC236}">
                <a16:creationId xmlns:a16="http://schemas.microsoft.com/office/drawing/2014/main" id="{40768210-A1E3-444C-9381-C18C11E974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F38F8E-3489-425A-9AA5-3E625F728065}"/>
              </a:ext>
            </a:extLst>
          </p:cNvPr>
          <p:cNvSpPr>
            <a:spLocks noGrp="1"/>
          </p:cNvSpPr>
          <p:nvPr>
            <p:ph type="sldNum" sz="quarter" idx="12"/>
          </p:nvPr>
        </p:nvSpPr>
        <p:spPr/>
        <p:txBody>
          <a:bodyPr/>
          <a:lstStyle/>
          <a:p>
            <a:fld id="{2CA820D6-E708-42B7-8C19-1F60B2A69D31}" type="slidenum">
              <a:rPr lang="en-US" smtClean="0"/>
              <a:t>‹#›</a:t>
            </a:fld>
            <a:endParaRPr lang="en-US"/>
          </a:p>
        </p:txBody>
      </p:sp>
    </p:spTree>
    <p:extLst>
      <p:ext uri="{BB962C8B-B14F-4D97-AF65-F5344CB8AC3E}">
        <p14:creationId xmlns:p14="http://schemas.microsoft.com/office/powerpoint/2010/main" val="499782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18C4FC-3272-4847-B299-637E03B35AC7}"/>
              </a:ext>
            </a:extLst>
          </p:cNvPr>
          <p:cNvSpPr>
            <a:spLocks noGrp="1"/>
          </p:cNvSpPr>
          <p:nvPr>
            <p:ph type="dt" sz="half" idx="10"/>
          </p:nvPr>
        </p:nvSpPr>
        <p:spPr/>
        <p:txBody>
          <a:bodyPr/>
          <a:lstStyle/>
          <a:p>
            <a:fld id="{0334327B-692F-4C42-9648-DE7E778D5CB8}" type="datetimeFigureOut">
              <a:rPr lang="en-US" smtClean="0"/>
              <a:t>2/27/2021</a:t>
            </a:fld>
            <a:endParaRPr lang="en-US"/>
          </a:p>
        </p:txBody>
      </p:sp>
      <p:sp>
        <p:nvSpPr>
          <p:cNvPr id="3" name="Footer Placeholder 2">
            <a:extLst>
              <a:ext uri="{FF2B5EF4-FFF2-40B4-BE49-F238E27FC236}">
                <a16:creationId xmlns:a16="http://schemas.microsoft.com/office/drawing/2014/main" id="{8126A57A-8F35-45CC-841F-3C6537050D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A17F8F-87C8-4B3B-9EFF-8D4EC502898B}"/>
              </a:ext>
            </a:extLst>
          </p:cNvPr>
          <p:cNvSpPr>
            <a:spLocks noGrp="1"/>
          </p:cNvSpPr>
          <p:nvPr>
            <p:ph type="sldNum" sz="quarter" idx="12"/>
          </p:nvPr>
        </p:nvSpPr>
        <p:spPr/>
        <p:txBody>
          <a:bodyPr/>
          <a:lstStyle/>
          <a:p>
            <a:fld id="{2CA820D6-E708-42B7-8C19-1F60B2A69D31}" type="slidenum">
              <a:rPr lang="en-US" smtClean="0"/>
              <a:t>‹#›</a:t>
            </a:fld>
            <a:endParaRPr lang="en-US"/>
          </a:p>
        </p:txBody>
      </p:sp>
    </p:spTree>
    <p:extLst>
      <p:ext uri="{BB962C8B-B14F-4D97-AF65-F5344CB8AC3E}">
        <p14:creationId xmlns:p14="http://schemas.microsoft.com/office/powerpoint/2010/main" val="3816643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D2D76-18C7-47CB-808F-0893021162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F589AD-0024-4557-B750-1708871E33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CCE608-BC66-462C-943D-DA81386AB8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42DB44-AFFF-476E-A9DD-DA5373979DE5}"/>
              </a:ext>
            </a:extLst>
          </p:cNvPr>
          <p:cNvSpPr>
            <a:spLocks noGrp="1"/>
          </p:cNvSpPr>
          <p:nvPr>
            <p:ph type="dt" sz="half" idx="10"/>
          </p:nvPr>
        </p:nvSpPr>
        <p:spPr/>
        <p:txBody>
          <a:bodyPr/>
          <a:lstStyle/>
          <a:p>
            <a:fld id="{0334327B-692F-4C42-9648-DE7E778D5CB8}" type="datetimeFigureOut">
              <a:rPr lang="en-US" smtClean="0"/>
              <a:t>2/27/2021</a:t>
            </a:fld>
            <a:endParaRPr lang="en-US"/>
          </a:p>
        </p:txBody>
      </p:sp>
      <p:sp>
        <p:nvSpPr>
          <p:cNvPr id="6" name="Footer Placeholder 5">
            <a:extLst>
              <a:ext uri="{FF2B5EF4-FFF2-40B4-BE49-F238E27FC236}">
                <a16:creationId xmlns:a16="http://schemas.microsoft.com/office/drawing/2014/main" id="{E2A65604-DC1C-4607-882E-F15BF0E3EE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DE638E-1DF6-4B84-9704-783897FA7A4A}"/>
              </a:ext>
            </a:extLst>
          </p:cNvPr>
          <p:cNvSpPr>
            <a:spLocks noGrp="1"/>
          </p:cNvSpPr>
          <p:nvPr>
            <p:ph type="sldNum" sz="quarter" idx="12"/>
          </p:nvPr>
        </p:nvSpPr>
        <p:spPr/>
        <p:txBody>
          <a:bodyPr/>
          <a:lstStyle/>
          <a:p>
            <a:fld id="{2CA820D6-E708-42B7-8C19-1F60B2A69D31}" type="slidenum">
              <a:rPr lang="en-US" smtClean="0"/>
              <a:t>‹#›</a:t>
            </a:fld>
            <a:endParaRPr lang="en-US"/>
          </a:p>
        </p:txBody>
      </p:sp>
    </p:spTree>
    <p:extLst>
      <p:ext uri="{BB962C8B-B14F-4D97-AF65-F5344CB8AC3E}">
        <p14:creationId xmlns:p14="http://schemas.microsoft.com/office/powerpoint/2010/main" val="3785484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069A9-0BEE-4ED6-BC19-4418CE4DD7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E348A2-C9CD-4B8F-8769-A7433E7EFD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0B797A-D27E-421F-B197-B63D189ECD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CB7898-49D8-4382-AD2A-9BBE7FE82D2B}"/>
              </a:ext>
            </a:extLst>
          </p:cNvPr>
          <p:cNvSpPr>
            <a:spLocks noGrp="1"/>
          </p:cNvSpPr>
          <p:nvPr>
            <p:ph type="dt" sz="half" idx="10"/>
          </p:nvPr>
        </p:nvSpPr>
        <p:spPr/>
        <p:txBody>
          <a:bodyPr/>
          <a:lstStyle/>
          <a:p>
            <a:fld id="{0334327B-692F-4C42-9648-DE7E778D5CB8}" type="datetimeFigureOut">
              <a:rPr lang="en-US" smtClean="0"/>
              <a:t>2/27/2021</a:t>
            </a:fld>
            <a:endParaRPr lang="en-US"/>
          </a:p>
        </p:txBody>
      </p:sp>
      <p:sp>
        <p:nvSpPr>
          <p:cNvPr id="6" name="Footer Placeholder 5">
            <a:extLst>
              <a:ext uri="{FF2B5EF4-FFF2-40B4-BE49-F238E27FC236}">
                <a16:creationId xmlns:a16="http://schemas.microsoft.com/office/drawing/2014/main" id="{271472DC-370A-4280-AB8D-3BCA0BFB0C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4F8085-9953-4CC3-98A6-F3C2648275B8}"/>
              </a:ext>
            </a:extLst>
          </p:cNvPr>
          <p:cNvSpPr>
            <a:spLocks noGrp="1"/>
          </p:cNvSpPr>
          <p:nvPr>
            <p:ph type="sldNum" sz="quarter" idx="12"/>
          </p:nvPr>
        </p:nvSpPr>
        <p:spPr/>
        <p:txBody>
          <a:bodyPr/>
          <a:lstStyle/>
          <a:p>
            <a:fld id="{2CA820D6-E708-42B7-8C19-1F60B2A69D31}" type="slidenum">
              <a:rPr lang="en-US" smtClean="0"/>
              <a:t>‹#›</a:t>
            </a:fld>
            <a:endParaRPr lang="en-US"/>
          </a:p>
        </p:txBody>
      </p:sp>
    </p:spTree>
    <p:extLst>
      <p:ext uri="{BB962C8B-B14F-4D97-AF65-F5344CB8AC3E}">
        <p14:creationId xmlns:p14="http://schemas.microsoft.com/office/powerpoint/2010/main" val="3767943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4773C9-2BF1-4BEC-8C34-9576A9A24C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903D7D-62D9-49D1-BA97-638873EDBD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833D0C-CB14-493E-837D-96853D0B90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34327B-692F-4C42-9648-DE7E778D5CB8}" type="datetimeFigureOut">
              <a:rPr lang="en-US" smtClean="0"/>
              <a:t>2/27/2021</a:t>
            </a:fld>
            <a:endParaRPr lang="en-US"/>
          </a:p>
        </p:txBody>
      </p:sp>
      <p:sp>
        <p:nvSpPr>
          <p:cNvPr id="5" name="Footer Placeholder 4">
            <a:extLst>
              <a:ext uri="{FF2B5EF4-FFF2-40B4-BE49-F238E27FC236}">
                <a16:creationId xmlns:a16="http://schemas.microsoft.com/office/drawing/2014/main" id="{5C1709C0-826C-456F-B7E9-680A1AFB34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831D67-8265-4B3F-A4F4-FF575A3684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A820D6-E708-42B7-8C19-1F60B2A69D31}" type="slidenum">
              <a:rPr lang="en-US" smtClean="0"/>
              <a:t>‹#›</a:t>
            </a:fld>
            <a:endParaRPr lang="en-US"/>
          </a:p>
        </p:txBody>
      </p:sp>
    </p:spTree>
    <p:extLst>
      <p:ext uri="{BB962C8B-B14F-4D97-AF65-F5344CB8AC3E}">
        <p14:creationId xmlns:p14="http://schemas.microsoft.com/office/powerpoint/2010/main" val="428745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317E4F-9347-44CD-9477-1AF2334B84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BCF40D-687B-4129-846D-C33C3CF7D4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5B308-7023-40D0-A9D7-0A50FDE281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4BDDD-E77C-4F65-80AE-A2B49D0566BE}" type="datetimeFigureOut">
              <a:rPr lang="en-US" smtClean="0"/>
              <a:t>2/27/2021</a:t>
            </a:fld>
            <a:endParaRPr lang="en-US"/>
          </a:p>
        </p:txBody>
      </p:sp>
      <p:sp>
        <p:nvSpPr>
          <p:cNvPr id="5" name="Footer Placeholder 4">
            <a:extLst>
              <a:ext uri="{FF2B5EF4-FFF2-40B4-BE49-F238E27FC236}">
                <a16:creationId xmlns:a16="http://schemas.microsoft.com/office/drawing/2014/main" id="{C5B94102-7A5A-4E11-ABC2-D0BBAAF8E0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30775C-EC89-455E-B408-FFCE8D86FA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89097-B4E2-4F9F-9CBE-5C04691F4EBF}" type="slidenum">
              <a:rPr lang="en-US" smtClean="0"/>
              <a:t>‹#›</a:t>
            </a:fld>
            <a:endParaRPr lang="en-US"/>
          </a:p>
        </p:txBody>
      </p:sp>
    </p:spTree>
    <p:extLst>
      <p:ext uri="{BB962C8B-B14F-4D97-AF65-F5344CB8AC3E}">
        <p14:creationId xmlns:p14="http://schemas.microsoft.com/office/powerpoint/2010/main" val="3495492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0.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0.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Layout" Target="../slideLayouts/slideLayout20.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g"/><Relationship Id="rId1" Type="http://schemas.openxmlformats.org/officeDocument/2006/relationships/slideLayout" Target="../slideLayouts/slideLayout20.xml"/><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jp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Visio_Drawing.vsdx"/><Relationship Id="rId2" Type="http://schemas.openxmlformats.org/officeDocument/2006/relationships/image" Target="../media/image1.jpg"/><Relationship Id="rId1" Type="http://schemas.openxmlformats.org/officeDocument/2006/relationships/slideLayout" Target="../slideLayouts/slideLayout20.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F9CBE3F-79A8-4F8F-88D9-DAD03D0D28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BE24452-3BCD-4E43-A800-94CB63C7C28D}"/>
              </a:ext>
            </a:extLst>
          </p:cNvPr>
          <p:cNvSpPr>
            <a:spLocks noGrp="1"/>
          </p:cNvSpPr>
          <p:nvPr>
            <p:ph type="ctrTitle"/>
          </p:nvPr>
        </p:nvSpPr>
        <p:spPr>
          <a:xfrm>
            <a:off x="1522030" y="1209220"/>
            <a:ext cx="9147940" cy="2337238"/>
          </a:xfrm>
        </p:spPr>
        <p:txBody>
          <a:bodyPr anchor="b">
            <a:normAutofit/>
          </a:bodyPr>
          <a:lstStyle/>
          <a:p>
            <a:r>
              <a:rPr lang="en-US" sz="5600">
                <a:solidFill>
                  <a:srgbClr val="FFFFFF"/>
                </a:solidFill>
              </a:rPr>
              <a:t>Introduction to Programming Portfolio</a:t>
            </a:r>
          </a:p>
        </p:txBody>
      </p:sp>
      <p:sp>
        <p:nvSpPr>
          <p:cNvPr id="3" name="Subtitle 2">
            <a:extLst>
              <a:ext uri="{FF2B5EF4-FFF2-40B4-BE49-F238E27FC236}">
                <a16:creationId xmlns:a16="http://schemas.microsoft.com/office/drawing/2014/main" id="{62D13F1B-1915-47E6-B068-83B7CB41DBB6}"/>
              </a:ext>
            </a:extLst>
          </p:cNvPr>
          <p:cNvSpPr>
            <a:spLocks noGrp="1"/>
          </p:cNvSpPr>
          <p:nvPr>
            <p:ph type="subTitle" idx="1"/>
          </p:nvPr>
        </p:nvSpPr>
        <p:spPr>
          <a:xfrm>
            <a:off x="1522030" y="3605577"/>
            <a:ext cx="9147940" cy="1324303"/>
          </a:xfrm>
        </p:spPr>
        <p:txBody>
          <a:bodyPr anchor="t">
            <a:normAutofit/>
          </a:bodyPr>
          <a:lstStyle/>
          <a:p>
            <a:r>
              <a:rPr lang="en-US" sz="2000">
                <a:solidFill>
                  <a:srgbClr val="FFFFFF"/>
                </a:solidFill>
              </a:rPr>
              <a:t>Blanche Perez</a:t>
            </a:r>
          </a:p>
          <a:p>
            <a:r>
              <a:rPr lang="en-US" sz="2000">
                <a:solidFill>
                  <a:srgbClr val="FFFFFF"/>
                </a:solidFill>
              </a:rPr>
              <a:t>DeVry University</a:t>
            </a:r>
          </a:p>
          <a:p>
            <a:r>
              <a:rPr lang="en-US" sz="2000">
                <a:solidFill>
                  <a:srgbClr val="FFFFFF"/>
                </a:solidFill>
              </a:rPr>
              <a:t>CEIS110</a:t>
            </a:r>
          </a:p>
        </p:txBody>
      </p:sp>
      <p:sp>
        <p:nvSpPr>
          <p:cNvPr id="10"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1869" y="2383077"/>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12"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24364" y="2265467"/>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24834" y="253720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16"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053" y="2832967"/>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
        <p:nvSpPr>
          <p:cNvPr id="18"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72266" y="28039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20"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3405" y="324249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cxnSp>
        <p:nvCxnSpPr>
          <p:cNvPr id="22" name="Straight Connector 21">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31729"/>
            <a:ext cx="12188952"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07788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506056" y="388809"/>
            <a:ext cx="3932237" cy="1600200"/>
          </a:xfrm>
        </p:spPr>
        <p:txBody>
          <a:bodyPr>
            <a:normAutofit/>
          </a:bodyPr>
          <a:lstStyle/>
          <a:p>
            <a:r>
              <a:rPr lang="en-US" sz="4400" dirty="0">
                <a:solidFill>
                  <a:schemeClr val="bg1"/>
                </a:solidFill>
              </a:rPr>
              <a:t>Python Console</a:t>
            </a:r>
          </a:p>
        </p:txBody>
      </p:sp>
      <p:pic>
        <p:nvPicPr>
          <p:cNvPr id="4" name="Picture Placeholder 3" descr="Text&#10;&#10;Description automatically generated">
            <a:extLst>
              <a:ext uri="{FF2B5EF4-FFF2-40B4-BE49-F238E27FC236}">
                <a16:creationId xmlns:a16="http://schemas.microsoft.com/office/drawing/2014/main" id="{D562010C-9F1B-4EC2-8F83-B51BEBD07931}"/>
              </a:ext>
            </a:extLst>
          </p:cNvPr>
          <p:cNvPicPr>
            <a:picLocks noGrp="1" noChangeAspect="1"/>
          </p:cNvPicPr>
          <p:nvPr>
            <p:ph type="pic" idx="1"/>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4853354" y="1737738"/>
            <a:ext cx="6923713" cy="3811588"/>
          </a:xfrm>
          <a:prstGeom prst="rect">
            <a:avLst/>
          </a:prstGeom>
        </p:spPr>
      </p:pic>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496262" y="2378413"/>
            <a:ext cx="3932237" cy="2895998"/>
          </a:xfrm>
        </p:spPr>
        <p:txBody>
          <a:bodyPr>
            <a:normAutofit/>
          </a:bodyPr>
          <a:lstStyle/>
          <a:p>
            <a:r>
              <a:rPr lang="en-US" sz="1800" dirty="0">
                <a:solidFill>
                  <a:schemeClr val="bg1"/>
                </a:solidFill>
              </a:rPr>
              <a:t>Screenshot of program output in Python console showing program executed  successfully.</a:t>
            </a:r>
          </a:p>
          <a:p>
            <a:endParaRPr lang="en-US" dirty="0"/>
          </a:p>
        </p:txBody>
      </p:sp>
      <p:sp>
        <p:nvSpPr>
          <p:cNvPr id="5" name="Rectangle 4">
            <a:extLst>
              <a:ext uri="{FF2B5EF4-FFF2-40B4-BE49-F238E27FC236}">
                <a16:creationId xmlns:a16="http://schemas.microsoft.com/office/drawing/2014/main" id="{BADB2BB1-0964-46FF-9201-ACA46D759895}"/>
              </a:ext>
            </a:extLst>
          </p:cNvPr>
          <p:cNvSpPr/>
          <p:nvPr/>
        </p:nvSpPr>
        <p:spPr>
          <a:xfrm>
            <a:off x="4876799" y="4492487"/>
            <a:ext cx="2014331" cy="54333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Straight Arrow Connector 8">
            <a:extLst>
              <a:ext uri="{FF2B5EF4-FFF2-40B4-BE49-F238E27FC236}">
                <a16:creationId xmlns:a16="http://schemas.microsoft.com/office/drawing/2014/main" id="{7644041A-ED27-4B82-B65E-3B5479D23CBB}"/>
              </a:ext>
            </a:extLst>
          </p:cNvPr>
          <p:cNvCxnSpPr/>
          <p:nvPr/>
        </p:nvCxnSpPr>
        <p:spPr>
          <a:xfrm flipH="1">
            <a:off x="7010400" y="4764156"/>
            <a:ext cx="675861"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84029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0" y="1242409"/>
            <a:ext cx="3932237" cy="1600200"/>
          </a:xfrm>
        </p:spPr>
        <p:txBody>
          <a:bodyPr>
            <a:normAutofit/>
          </a:bodyPr>
          <a:lstStyle/>
          <a:p>
            <a:pPr algn="ctr"/>
            <a:r>
              <a:rPr lang="en-US" sz="4400" dirty="0" err="1">
                <a:solidFill>
                  <a:schemeClr val="bg1"/>
                </a:solidFill>
              </a:rPr>
              <a:t>Weather.db</a:t>
            </a:r>
            <a:r>
              <a:rPr lang="en-US" sz="4400" dirty="0">
                <a:solidFill>
                  <a:schemeClr val="bg1"/>
                </a:solidFill>
              </a:rPr>
              <a:t> File</a:t>
            </a:r>
            <a:br>
              <a:rPr lang="en-US" sz="4400" dirty="0"/>
            </a:br>
            <a:endParaRPr lang="en-US" sz="4400" dirty="0"/>
          </a:p>
        </p:txBody>
      </p:sp>
      <p:pic>
        <p:nvPicPr>
          <p:cNvPr id="4" name="Picture Placeholder 3" descr="A picture containing text, black, screenshot&#10;&#10;Description automatically generated">
            <a:extLst>
              <a:ext uri="{FF2B5EF4-FFF2-40B4-BE49-F238E27FC236}">
                <a16:creationId xmlns:a16="http://schemas.microsoft.com/office/drawing/2014/main" id="{17E71D55-E41A-423A-9F25-59C9BE0797A7}"/>
              </a:ext>
            </a:extLst>
          </p:cNvPr>
          <p:cNvPicPr>
            <a:picLocks noGrp="1" noChangeAspect="1"/>
          </p:cNvPicPr>
          <p:nvPr>
            <p:ph type="pic" idx="1"/>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3932237" y="1242409"/>
            <a:ext cx="7992397" cy="4760827"/>
          </a:xfrm>
          <a:prstGeom prst="rect">
            <a:avLst/>
          </a:prstGeom>
        </p:spPr>
      </p:pic>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112542" y="2695883"/>
            <a:ext cx="3932237" cy="1053548"/>
          </a:xfrm>
          <a:noFill/>
        </p:spPr>
        <p:txBody>
          <a:bodyPr/>
          <a:lstStyle/>
          <a:p>
            <a:r>
              <a:rPr lang="en-US" sz="1800" dirty="0">
                <a:solidFill>
                  <a:schemeClr val="bg1"/>
                </a:solidFill>
              </a:rPr>
              <a:t>Screenshot of Windows Explorer showing database file </a:t>
            </a:r>
            <a:r>
              <a:rPr lang="en-US" sz="1800" dirty="0" err="1">
                <a:solidFill>
                  <a:schemeClr val="bg1"/>
                </a:solidFill>
              </a:rPr>
              <a:t>Weather.db</a:t>
            </a:r>
            <a:r>
              <a:rPr lang="en-US" sz="1800" dirty="0">
                <a:solidFill>
                  <a:schemeClr val="bg1"/>
                </a:solidFill>
              </a:rPr>
              <a:t> was created.</a:t>
            </a:r>
          </a:p>
          <a:p>
            <a:endParaRPr lang="en-US" dirty="0"/>
          </a:p>
        </p:txBody>
      </p:sp>
      <p:sp>
        <p:nvSpPr>
          <p:cNvPr id="5" name="Rectangle 4">
            <a:extLst>
              <a:ext uri="{FF2B5EF4-FFF2-40B4-BE49-F238E27FC236}">
                <a16:creationId xmlns:a16="http://schemas.microsoft.com/office/drawing/2014/main" id="{D91D3BD9-3CB7-443E-8EDB-A112F1C14087}"/>
              </a:ext>
            </a:extLst>
          </p:cNvPr>
          <p:cNvSpPr/>
          <p:nvPr/>
        </p:nvSpPr>
        <p:spPr>
          <a:xfrm>
            <a:off x="5075643" y="5615591"/>
            <a:ext cx="6559826" cy="22528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Straight Arrow Connector 8">
            <a:extLst>
              <a:ext uri="{FF2B5EF4-FFF2-40B4-BE49-F238E27FC236}">
                <a16:creationId xmlns:a16="http://schemas.microsoft.com/office/drawing/2014/main" id="{AE453A17-D74F-43AA-B6AE-DDB2C7016899}"/>
              </a:ext>
            </a:extLst>
          </p:cNvPr>
          <p:cNvCxnSpPr/>
          <p:nvPr/>
        </p:nvCxnSpPr>
        <p:spPr>
          <a:xfrm>
            <a:off x="4244340" y="5728234"/>
            <a:ext cx="718761"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36813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E94261F-1ED3-4E90-88E6-134791440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Title 4">
            <a:extLst>
              <a:ext uri="{FF2B5EF4-FFF2-40B4-BE49-F238E27FC236}">
                <a16:creationId xmlns:a16="http://schemas.microsoft.com/office/drawing/2014/main" id="{9179D53E-A38A-44AC-975E-F29962B10FE6}"/>
              </a:ext>
            </a:extLst>
          </p:cNvPr>
          <p:cNvSpPr>
            <a:spLocks noGrp="1"/>
          </p:cNvSpPr>
          <p:nvPr>
            <p:ph type="title"/>
          </p:nvPr>
        </p:nvSpPr>
        <p:spPr>
          <a:xfrm>
            <a:off x="1301262" y="590062"/>
            <a:ext cx="5517822" cy="2838938"/>
          </a:xfrm>
        </p:spPr>
        <p:txBody>
          <a:bodyPr vert="horz" lIns="91440" tIns="45720" rIns="91440" bIns="45720" rtlCol="0" anchor="b">
            <a:normAutofit/>
          </a:bodyPr>
          <a:lstStyle/>
          <a:p>
            <a:r>
              <a:rPr lang="en-US" kern="1200" dirty="0">
                <a:solidFill>
                  <a:srgbClr val="FFFFFF"/>
                </a:solidFill>
                <a:latin typeface="+mj-lt"/>
                <a:ea typeface="+mj-ea"/>
                <a:cs typeface="+mj-cs"/>
              </a:rPr>
              <a:t>What was learned in this module…</a:t>
            </a:r>
          </a:p>
        </p:txBody>
      </p:sp>
      <p:cxnSp>
        <p:nvCxnSpPr>
          <p:cNvPr id="13" name="Straight Connector 12">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AD142A4-5E2D-4703-BB0F-32FD4736D184}"/>
              </a:ext>
            </a:extLst>
          </p:cNvPr>
          <p:cNvSpPr txBox="1"/>
          <p:nvPr/>
        </p:nvSpPr>
        <p:spPr>
          <a:xfrm>
            <a:off x="1505243" y="3713871"/>
            <a:ext cx="6710283"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Typing in the correct command prompts to have the precise output.</a:t>
            </a:r>
          </a:p>
          <a:p>
            <a:pPr marL="285750" indent="-285750">
              <a:buFont typeface="Arial" panose="020B0604020202020204" pitchFamily="34" charset="0"/>
              <a:buChar char="•"/>
            </a:pPr>
            <a:r>
              <a:rPr lang="en-US" dirty="0">
                <a:solidFill>
                  <a:schemeClr val="bg1"/>
                </a:solidFill>
              </a:rPr>
              <a:t>Learning to download and extract software data through Python.</a:t>
            </a:r>
          </a:p>
        </p:txBody>
      </p:sp>
    </p:spTree>
    <p:extLst>
      <p:ext uri="{BB962C8B-B14F-4D97-AF65-F5344CB8AC3E}">
        <p14:creationId xmlns:p14="http://schemas.microsoft.com/office/powerpoint/2010/main" val="4139788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9CFCDAF-46CE-4056-866C-5EE9122FDC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a:extLst>
              <a:ext uri="{FF2B5EF4-FFF2-40B4-BE49-F238E27FC236}">
                <a16:creationId xmlns:a16="http://schemas.microsoft.com/office/drawing/2014/main" id="{9F587EB1-1674-4B8B-88AD-2A81FFFB5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Blue digital binary data on a screen">
            <a:extLst>
              <a:ext uri="{FF2B5EF4-FFF2-40B4-BE49-F238E27FC236}">
                <a16:creationId xmlns:a16="http://schemas.microsoft.com/office/drawing/2014/main" id="{CDBDD015-5099-483F-A6D9-2393F91D25D8}"/>
              </a:ext>
            </a:extLst>
          </p:cNvPr>
          <p:cNvPicPr>
            <a:picLocks noChangeAspect="1"/>
          </p:cNvPicPr>
          <p:nvPr/>
        </p:nvPicPr>
        <p:blipFill rotWithShape="1">
          <a:blip r:embed="rId2">
            <a:duotone>
              <a:schemeClr val="accent1">
                <a:shade val="45000"/>
                <a:satMod val="135000"/>
              </a:schemeClr>
              <a:prstClr val="white"/>
            </a:duotone>
            <a:alphaModFix amt="35000"/>
          </a:blip>
          <a:srcRect/>
          <a:stretch/>
        </p:blipFill>
        <p:spPr>
          <a:xfrm>
            <a:off x="20" y="10"/>
            <a:ext cx="12191981" cy="6857989"/>
          </a:xfrm>
          <a:prstGeom prst="rect">
            <a:avLst/>
          </a:prstGeom>
        </p:spPr>
      </p:pic>
      <p:sp>
        <p:nvSpPr>
          <p:cNvPr id="2" name="Title 1">
            <a:extLst>
              <a:ext uri="{FF2B5EF4-FFF2-40B4-BE49-F238E27FC236}">
                <a16:creationId xmlns:a16="http://schemas.microsoft.com/office/drawing/2014/main" id="{63DC14B5-99CD-4B9F-AEAE-10AFDF11B9CB}"/>
              </a:ext>
            </a:extLst>
          </p:cNvPr>
          <p:cNvSpPr>
            <a:spLocks noGrp="1"/>
          </p:cNvSpPr>
          <p:nvPr>
            <p:ph type="title"/>
          </p:nvPr>
        </p:nvSpPr>
        <p:spPr>
          <a:xfrm>
            <a:off x="838199" y="381935"/>
            <a:ext cx="5257801" cy="2719074"/>
          </a:xfrm>
        </p:spPr>
        <p:txBody>
          <a:bodyPr anchor="b">
            <a:normAutofit/>
          </a:bodyPr>
          <a:lstStyle/>
          <a:p>
            <a:r>
              <a:rPr lang="en-US" dirty="0">
                <a:solidFill>
                  <a:srgbClr val="FFFFFF"/>
                </a:solidFill>
              </a:rPr>
              <a:t>Module 4: Querying the Database With SQL</a:t>
            </a:r>
          </a:p>
        </p:txBody>
      </p:sp>
      <p:cxnSp>
        <p:nvCxnSpPr>
          <p:cNvPr id="31" name="Straight Connector 30">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73056"/>
            <a:ext cx="0" cy="6476066"/>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3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2814"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1594"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7274"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8EA159B-93A9-466B-88F7-BE59E48BAF81}"/>
              </a:ext>
            </a:extLst>
          </p:cNvPr>
          <p:cNvSpPr>
            <a:spLocks noGrp="1"/>
          </p:cNvSpPr>
          <p:nvPr>
            <p:ph idx="1"/>
          </p:nvPr>
        </p:nvSpPr>
        <p:spPr>
          <a:xfrm>
            <a:off x="6986569" y="1240530"/>
            <a:ext cx="4124758" cy="4376940"/>
          </a:xfrm>
        </p:spPr>
        <p:txBody>
          <a:bodyPr anchor="b">
            <a:normAutofit/>
          </a:bodyPr>
          <a:lstStyle/>
          <a:p>
            <a:pPr marL="0" indent="0">
              <a:buNone/>
            </a:pPr>
            <a:r>
              <a:rPr lang="en-US" sz="2000" dirty="0">
                <a:solidFill>
                  <a:srgbClr val="FFFFFF"/>
                </a:solidFill>
              </a:rPr>
              <a:t>For the SQLite database we have used in this project, </a:t>
            </a:r>
            <a:r>
              <a:rPr lang="en-US" sz="2000" dirty="0" err="1">
                <a:solidFill>
                  <a:srgbClr val="FFFFFF"/>
                </a:solidFill>
              </a:rPr>
              <a:t>SQLiteStudio</a:t>
            </a:r>
            <a:r>
              <a:rPr lang="en-US" sz="2000" dirty="0">
                <a:solidFill>
                  <a:srgbClr val="FFFFFF"/>
                </a:solidFill>
              </a:rPr>
              <a:t>, which we had to install, is such a great tool. We have used </a:t>
            </a:r>
            <a:r>
              <a:rPr lang="en-US" sz="2000" dirty="0" err="1">
                <a:solidFill>
                  <a:srgbClr val="FFFFFF"/>
                </a:solidFill>
              </a:rPr>
              <a:t>SQLiteStudio</a:t>
            </a:r>
            <a:r>
              <a:rPr lang="en-US" sz="2000" dirty="0">
                <a:solidFill>
                  <a:srgbClr val="FFFFFF"/>
                </a:solidFill>
              </a:rPr>
              <a:t> at this point of the project to issue a SQL query command to the database and display the results. In the next step, we had to extract data from the database and save it to an Excel file using a similar SQL query embedded in a Python program. </a:t>
            </a:r>
          </a:p>
        </p:txBody>
      </p:sp>
    </p:spTree>
    <p:extLst>
      <p:ext uri="{BB962C8B-B14F-4D97-AF65-F5344CB8AC3E}">
        <p14:creationId xmlns:p14="http://schemas.microsoft.com/office/powerpoint/2010/main" val="28799081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431824" y="987425"/>
            <a:ext cx="3932237" cy="1600200"/>
          </a:xfrm>
        </p:spPr>
        <p:txBody>
          <a:bodyPr>
            <a:normAutofit/>
          </a:bodyPr>
          <a:lstStyle/>
          <a:p>
            <a:r>
              <a:rPr lang="en-US" sz="3600" dirty="0">
                <a:solidFill>
                  <a:schemeClr val="bg1"/>
                </a:solidFill>
              </a:rPr>
              <a:t>Query to retrieve all columns and all rows (Screenshot)</a:t>
            </a:r>
          </a:p>
        </p:txBody>
      </p:sp>
      <p:pic>
        <p:nvPicPr>
          <p:cNvPr id="4" name="Picture Placeholder 3" descr="Graphical user interface, text, email&#10;&#10;Description automatically generated">
            <a:extLst>
              <a:ext uri="{FF2B5EF4-FFF2-40B4-BE49-F238E27FC236}">
                <a16:creationId xmlns:a16="http://schemas.microsoft.com/office/drawing/2014/main" id="{9618E942-E860-45A3-9876-0372CD5B0E6D}"/>
              </a:ext>
            </a:extLst>
          </p:cNvPr>
          <p:cNvPicPr>
            <a:picLocks noGrp="1" noChangeAspect="1"/>
          </p:cNvPicPr>
          <p:nvPr>
            <p:ph type="pic" idx="1"/>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4772024" y="987425"/>
            <a:ext cx="7274202" cy="4863548"/>
          </a:xfrm>
          <a:prstGeom prst="rect">
            <a:avLst/>
          </a:prstGeom>
        </p:spPr>
      </p:pic>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641005" y="2959965"/>
            <a:ext cx="3932237" cy="2620821"/>
          </a:xfrm>
        </p:spPr>
        <p:txBody>
          <a:bodyPr>
            <a:normAutofit/>
          </a:bodyPr>
          <a:lstStyle/>
          <a:p>
            <a:r>
              <a:rPr lang="en-US" sz="1800" dirty="0">
                <a:solidFill>
                  <a:schemeClr val="bg1"/>
                </a:solidFill>
              </a:rPr>
              <a:t>Screen capture of SQL query command and results.</a:t>
            </a:r>
          </a:p>
        </p:txBody>
      </p:sp>
    </p:spTree>
    <p:extLst>
      <p:ext uri="{BB962C8B-B14F-4D97-AF65-F5344CB8AC3E}">
        <p14:creationId xmlns:p14="http://schemas.microsoft.com/office/powerpoint/2010/main" val="7476258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38200" y="698643"/>
            <a:ext cx="5243394" cy="2225532"/>
          </a:xfrm>
        </p:spPr>
        <p:txBody>
          <a:bodyPr vert="horz" lIns="91440" tIns="45720" rIns="91440" bIns="45720" rtlCol="0" anchor="t">
            <a:normAutofit/>
          </a:bodyPr>
          <a:lstStyle/>
          <a:p>
            <a:r>
              <a:rPr lang="en-US" sz="4400" dirty="0"/>
              <a:t>Query to retrieve lowest and highest temperatures</a:t>
            </a:r>
          </a:p>
        </p:txBody>
      </p:sp>
      <p:cxnSp>
        <p:nvCxnSpPr>
          <p:cNvPr id="14" name="Straight Connector 1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81934"/>
            <a:ext cx="0" cy="6476066"/>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0FE0E4CA-04FD-4712-9979-0D4FACCA60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10408" y="740316"/>
            <a:ext cx="465458" cy="872153"/>
            <a:chOff x="6110408" y="740316"/>
            <a:chExt cx="465458" cy="872153"/>
          </a:xfrm>
        </p:grpSpPr>
        <p:sp>
          <p:nvSpPr>
            <p:cNvPr id="17"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5948"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84728"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19"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10408"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pSp>
      <p:sp>
        <p:nvSpPr>
          <p:cNvPr id="21" name="Rectangle 20">
            <a:extLst>
              <a:ext uri="{FF2B5EF4-FFF2-40B4-BE49-F238E27FC236}">
                <a16:creationId xmlns:a16="http://schemas.microsoft.com/office/drawing/2014/main" id="{2CA8D992-BB3F-47CD-BA18-71D545392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3000055"/>
            <a:ext cx="5243390" cy="2997970"/>
          </a:xfrm>
          <a:prstGeom prst="rect">
            <a:avLst/>
          </a:prstGeom>
          <a:gradFill flip="none" rotWithShape="1">
            <a:gsLst>
              <a:gs pos="100000">
                <a:schemeClr val="accent2">
                  <a:alpha val="20000"/>
                </a:schemeClr>
              </a:gs>
              <a:gs pos="0">
                <a:schemeClr val="accent1">
                  <a:alpha val="2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3" descr="Graphical user interface, text, application, email&#10;&#10;Description automatically generated">
            <a:extLst>
              <a:ext uri="{FF2B5EF4-FFF2-40B4-BE49-F238E27FC236}">
                <a16:creationId xmlns:a16="http://schemas.microsoft.com/office/drawing/2014/main" id="{1A6EFEA7-97B4-4D32-B20F-181BD6DD70CF}"/>
              </a:ext>
            </a:extLst>
          </p:cNvPr>
          <p:cNvPicPr>
            <a:picLocks noGrp="1" noChangeAspect="1"/>
          </p:cNvPicPr>
          <p:nvPr>
            <p:ph type="pic" idx="1"/>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6774" b="1"/>
          <a:stretch/>
        </p:blipFill>
        <p:spPr>
          <a:xfrm>
            <a:off x="838200" y="3003053"/>
            <a:ext cx="6208552" cy="3546262"/>
          </a:xfrm>
          <a:prstGeom prst="rect">
            <a:avLst/>
          </a:prstGeom>
        </p:spPr>
      </p:pic>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7701302" y="2057338"/>
            <a:ext cx="4124758" cy="3125257"/>
          </a:xfrm>
        </p:spPr>
        <p:txBody>
          <a:bodyPr vert="horz" lIns="91440" tIns="45720" rIns="91440" bIns="45720" rtlCol="0" anchor="ctr">
            <a:normAutofit/>
          </a:bodyPr>
          <a:lstStyle/>
          <a:p>
            <a:r>
              <a:rPr lang="en-US" sz="2000" dirty="0">
                <a:solidFill>
                  <a:schemeClr val="tx1">
                    <a:alpha val="80000"/>
                  </a:schemeClr>
                </a:solidFill>
              </a:rPr>
              <a:t>Screenshot of SQL query command and results.</a:t>
            </a:r>
          </a:p>
          <a:p>
            <a:endParaRPr lang="en-US" sz="2000" dirty="0">
              <a:solidFill>
                <a:schemeClr val="tx1">
                  <a:alpha val="80000"/>
                </a:schemeClr>
              </a:solidFill>
            </a:endParaRPr>
          </a:p>
        </p:txBody>
      </p:sp>
    </p:spTree>
    <p:extLst>
      <p:ext uri="{BB962C8B-B14F-4D97-AF65-F5344CB8AC3E}">
        <p14:creationId xmlns:p14="http://schemas.microsoft.com/office/powerpoint/2010/main" val="17789682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E94261F-1ED3-4E90-88E6-134791440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9179D53E-A38A-44AC-975E-F29962B10FE6}"/>
              </a:ext>
            </a:extLst>
          </p:cNvPr>
          <p:cNvSpPr>
            <a:spLocks noGrp="1"/>
          </p:cNvSpPr>
          <p:nvPr>
            <p:ph type="title"/>
          </p:nvPr>
        </p:nvSpPr>
        <p:spPr>
          <a:xfrm>
            <a:off x="1301262" y="590062"/>
            <a:ext cx="5517822" cy="2838938"/>
          </a:xfrm>
        </p:spPr>
        <p:txBody>
          <a:bodyPr vert="horz" lIns="91440" tIns="45720" rIns="91440" bIns="45720" rtlCol="0" anchor="b">
            <a:normAutofit/>
          </a:bodyPr>
          <a:lstStyle/>
          <a:p>
            <a:r>
              <a:rPr lang="en-US" kern="1200" dirty="0">
                <a:solidFill>
                  <a:srgbClr val="FFFFFF"/>
                </a:solidFill>
                <a:latin typeface="+mj-lt"/>
                <a:ea typeface="+mj-ea"/>
                <a:cs typeface="+mj-cs"/>
              </a:rPr>
              <a:t>What was learned in this module…</a:t>
            </a:r>
          </a:p>
        </p:txBody>
      </p:sp>
      <p:cxnSp>
        <p:nvCxnSpPr>
          <p:cNvPr id="13" name="Straight Connector 12">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AD142A4-5E2D-4703-BB0F-32FD4736D184}"/>
              </a:ext>
            </a:extLst>
          </p:cNvPr>
          <p:cNvSpPr txBox="1"/>
          <p:nvPr/>
        </p:nvSpPr>
        <p:spPr>
          <a:xfrm>
            <a:off x="1505243" y="3713871"/>
            <a:ext cx="6710283" cy="1200329"/>
          </a:xfrm>
          <a:prstGeom prst="rect">
            <a:avLst/>
          </a:prstGeom>
          <a:noFill/>
        </p:spPr>
        <p:txBody>
          <a:bodyPr wrap="square" rtlCol="0">
            <a:spAutoFit/>
          </a:bodyPr>
          <a:lstStyle/>
          <a:p>
            <a:pPr marL="285750" lvl="0" indent="-285750">
              <a:buFont typeface="Arial" panose="020B0604020202020204" pitchFamily="34" charset="0"/>
              <a:buChar char="•"/>
            </a:pPr>
            <a:r>
              <a:rPr lang="en-US" dirty="0">
                <a:solidFill>
                  <a:prstClr val="white"/>
                </a:solidFill>
              </a:rPr>
              <a:t>A specialized programming language for operating with a relational database is the Structured Query Language (SQL). </a:t>
            </a:r>
          </a:p>
          <a:p>
            <a:pPr marL="285750" lvl="0" indent="-285750">
              <a:buFont typeface="Arial" panose="020B0604020202020204" pitchFamily="34" charset="0"/>
              <a:buChar char="•"/>
            </a:pPr>
            <a:r>
              <a:rPr lang="en-US" dirty="0">
                <a:solidFill>
                  <a:prstClr val="white"/>
                </a:solidFill>
              </a:rPr>
              <a:t>Client tools are used with database systems to allow users to issue SQL commands to a database and display the results.</a:t>
            </a:r>
          </a:p>
        </p:txBody>
      </p:sp>
    </p:spTree>
    <p:extLst>
      <p:ext uri="{BB962C8B-B14F-4D97-AF65-F5344CB8AC3E}">
        <p14:creationId xmlns:p14="http://schemas.microsoft.com/office/powerpoint/2010/main" val="16923935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3D5A1E-D844-4B92-8947-546E4BB65746}"/>
              </a:ext>
            </a:extLst>
          </p:cNvPr>
          <p:cNvSpPr>
            <a:spLocks noGrp="1"/>
          </p:cNvSpPr>
          <p:nvPr>
            <p:ph type="title"/>
          </p:nvPr>
        </p:nvSpPr>
        <p:spPr>
          <a:xfrm>
            <a:off x="1245072" y="1289765"/>
            <a:ext cx="3651101" cy="4270963"/>
          </a:xfrm>
        </p:spPr>
        <p:txBody>
          <a:bodyPr anchor="ctr">
            <a:normAutofit/>
          </a:bodyPr>
          <a:lstStyle/>
          <a:p>
            <a:pPr algn="ctr"/>
            <a:r>
              <a:rPr lang="en-US" dirty="0">
                <a:solidFill>
                  <a:srgbClr val="FFFFFF"/>
                </a:solidFill>
              </a:rPr>
              <a:t>Module 5: Querying and Manipulating Data With SQL and Python</a:t>
            </a:r>
            <a:br>
              <a:rPr lang="en-US" dirty="0">
                <a:solidFill>
                  <a:srgbClr val="FFFFFF"/>
                </a:solidFill>
              </a:rPr>
            </a:br>
            <a:endParaRPr lang="en-US" dirty="0">
              <a:solidFill>
                <a:srgbClr val="FFFFFF"/>
              </a:solidFill>
            </a:endParaRP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632684C4-1779-4EE5-BC1E-D42F4C951381}"/>
              </a:ext>
            </a:extLst>
          </p:cNvPr>
          <p:cNvSpPr>
            <a:spLocks noGrp="1"/>
          </p:cNvSpPr>
          <p:nvPr>
            <p:ph idx="1"/>
          </p:nvPr>
        </p:nvSpPr>
        <p:spPr>
          <a:xfrm>
            <a:off x="6297233" y="518400"/>
            <a:ext cx="4771607" cy="5837949"/>
          </a:xfrm>
        </p:spPr>
        <p:txBody>
          <a:bodyPr anchor="ctr">
            <a:normAutofit/>
          </a:bodyPr>
          <a:lstStyle/>
          <a:p>
            <a:pPr marL="0" indent="0">
              <a:buNone/>
            </a:pPr>
            <a:r>
              <a:rPr lang="en-US" sz="2000" dirty="0">
                <a:solidFill>
                  <a:schemeClr val="tx1">
                    <a:alpha val="80000"/>
                  </a:schemeClr>
                </a:solidFill>
              </a:rPr>
              <a:t>In this module, Python will read the data contained in a database table into a list and process it. The database's records must be cleansed, and all spurious or missing information deleted. Companies often use data cleaning to ensure that their data is complete, accurate, and standardized.</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916403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22659" y="489697"/>
            <a:ext cx="5243394" cy="1331717"/>
          </a:xfrm>
        </p:spPr>
        <p:txBody>
          <a:bodyPr vert="horz" lIns="91440" tIns="45720" rIns="91440" bIns="45720" rtlCol="0" anchor="t">
            <a:normAutofit/>
          </a:bodyPr>
          <a:lstStyle/>
          <a:p>
            <a:r>
              <a:rPr lang="en-US" sz="4400" dirty="0"/>
              <a:t>Python code (Screenshot or file)</a:t>
            </a:r>
          </a:p>
        </p:txBody>
      </p:sp>
      <p:cxnSp>
        <p:nvCxnSpPr>
          <p:cNvPr id="42" name="Straight Connector 41">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81934"/>
            <a:ext cx="0" cy="6476066"/>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0FE0E4CA-04FD-4712-9979-0D4FACCA60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10408" y="740316"/>
            <a:ext cx="465458" cy="872153"/>
            <a:chOff x="6110408" y="740316"/>
            <a:chExt cx="465458" cy="872153"/>
          </a:xfrm>
        </p:grpSpPr>
        <p:sp>
          <p:nvSpPr>
            <p:cNvPr id="4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5948"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4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84728"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47"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10408"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pSp>
      <p:sp>
        <p:nvSpPr>
          <p:cNvPr id="49" name="Rectangle 48">
            <a:extLst>
              <a:ext uri="{FF2B5EF4-FFF2-40B4-BE49-F238E27FC236}">
                <a16:creationId xmlns:a16="http://schemas.microsoft.com/office/drawing/2014/main" id="{2CA8D992-BB3F-47CD-BA18-71D545392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3000055"/>
            <a:ext cx="5243390" cy="2997970"/>
          </a:xfrm>
          <a:prstGeom prst="rect">
            <a:avLst/>
          </a:prstGeom>
          <a:gradFill flip="none" rotWithShape="1">
            <a:gsLst>
              <a:gs pos="100000">
                <a:schemeClr val="accent2">
                  <a:alpha val="20000"/>
                </a:schemeClr>
              </a:gs>
              <a:gs pos="0">
                <a:schemeClr val="accent1">
                  <a:alpha val="2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3" descr="Text&#10;&#10;Description automatically generated">
            <a:extLst>
              <a:ext uri="{FF2B5EF4-FFF2-40B4-BE49-F238E27FC236}">
                <a16:creationId xmlns:a16="http://schemas.microsoft.com/office/drawing/2014/main" id="{6471035C-A51F-4C2B-A96A-19E1F84683F6}"/>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tretch/>
        </p:blipFill>
        <p:spPr>
          <a:xfrm>
            <a:off x="1028490" y="2030360"/>
            <a:ext cx="8108305" cy="4577419"/>
          </a:xfrm>
          <a:prstGeom prst="rect">
            <a:avLst/>
          </a:prstGeo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272496" y="969611"/>
            <a:ext cx="3306528" cy="1113269"/>
          </a:xfrm>
        </p:spPr>
        <p:txBody>
          <a:bodyPr vert="horz" lIns="91440" tIns="45720" rIns="91440" bIns="45720" rtlCol="0" anchor="ctr">
            <a:normAutofit/>
          </a:bodyPr>
          <a:lstStyle/>
          <a:p>
            <a:r>
              <a:rPr lang="en-US" sz="1800" dirty="0">
                <a:solidFill>
                  <a:schemeClr val="tx1">
                    <a:alpha val="80000"/>
                  </a:schemeClr>
                </a:solidFill>
              </a:rPr>
              <a:t>ExtractTempHumidity.py Python code with name and date in comments.</a:t>
            </a:r>
          </a:p>
          <a:p>
            <a:pPr indent="-228600">
              <a:buFont typeface="Arial" panose="020B0604020202020204" pitchFamily="34" charset="0"/>
              <a:buChar char="•"/>
            </a:pPr>
            <a:endParaRPr lang="en-US" sz="2000" dirty="0">
              <a:solidFill>
                <a:schemeClr val="tx1">
                  <a:alpha val="80000"/>
                </a:schemeClr>
              </a:solidFill>
            </a:endParaRPr>
          </a:p>
        </p:txBody>
      </p:sp>
      <p:sp>
        <p:nvSpPr>
          <p:cNvPr id="3" name="Rectangle 2">
            <a:extLst>
              <a:ext uri="{FF2B5EF4-FFF2-40B4-BE49-F238E27FC236}">
                <a16:creationId xmlns:a16="http://schemas.microsoft.com/office/drawing/2014/main" id="{8D6D0C94-54A7-45A3-9F48-082A6C35D738}"/>
              </a:ext>
            </a:extLst>
          </p:cNvPr>
          <p:cNvSpPr/>
          <p:nvPr/>
        </p:nvSpPr>
        <p:spPr>
          <a:xfrm>
            <a:off x="1417983" y="3645866"/>
            <a:ext cx="993913" cy="3032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036BC560-DAC1-41F0-8815-B66744B5D348}"/>
              </a:ext>
            </a:extLst>
          </p:cNvPr>
          <p:cNvCxnSpPr/>
          <p:nvPr/>
        </p:nvCxnSpPr>
        <p:spPr>
          <a:xfrm flipH="1">
            <a:off x="2504661" y="3790122"/>
            <a:ext cx="55659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84586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266582" y="685544"/>
            <a:ext cx="3402016" cy="2315333"/>
          </a:xfrm>
        </p:spPr>
        <p:txBody>
          <a:bodyPr>
            <a:normAutofit fontScale="90000"/>
          </a:bodyPr>
          <a:lstStyle/>
          <a:p>
            <a:r>
              <a:rPr lang="en-US" sz="4400" dirty="0">
                <a:solidFill>
                  <a:schemeClr val="bg1"/>
                </a:solidFill>
              </a:rPr>
              <a:t>Retrieve and Convert Data to CSV Format (Screenshot)</a:t>
            </a:r>
          </a:p>
        </p:txBody>
      </p:sp>
      <p:pic>
        <p:nvPicPr>
          <p:cNvPr id="8" name="Picture Placeholder 7" descr="Graphical user interface, application, table, Excel&#10;&#10;Description automatically generated">
            <a:extLst>
              <a:ext uri="{FF2B5EF4-FFF2-40B4-BE49-F238E27FC236}">
                <a16:creationId xmlns:a16="http://schemas.microsoft.com/office/drawing/2014/main" id="{5996A886-8AB3-4294-857F-523AD1C73F6C}"/>
              </a:ext>
            </a:extLst>
          </p:cNvPr>
          <p:cNvPicPr>
            <a:picLocks noGrp="1" noChangeAspect="1"/>
          </p:cNvPicPr>
          <p:nvPr>
            <p:ph type="pic" idx="1"/>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b="5042"/>
          <a:stretch/>
        </p:blipFill>
        <p:spPr>
          <a:xfrm>
            <a:off x="3859668" y="832647"/>
            <a:ext cx="8161285" cy="5456610"/>
          </a:xfrm>
          <a:prstGeom prst="rect">
            <a:avLst/>
          </a:prstGeo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31738" y="3327625"/>
            <a:ext cx="3536859" cy="714288"/>
          </a:xfrm>
        </p:spPr>
        <p:txBody>
          <a:bodyPr/>
          <a:lstStyle/>
          <a:p>
            <a:r>
              <a:rPr lang="en-US" sz="1800" dirty="0">
                <a:solidFill>
                  <a:schemeClr val="bg1"/>
                </a:solidFill>
              </a:rPr>
              <a:t>“</a:t>
            </a:r>
            <a:r>
              <a:rPr lang="en-US" sz="1800" dirty="0" err="1">
                <a:solidFill>
                  <a:schemeClr val="bg1"/>
                </a:solidFill>
              </a:rPr>
              <a:t>Formatdata</a:t>
            </a:r>
            <a:r>
              <a:rPr lang="en-US" sz="1800" dirty="0">
                <a:solidFill>
                  <a:schemeClr val="bg1"/>
                </a:solidFill>
              </a:rPr>
              <a:t>” file open in Excel showing 3 columns of data.</a:t>
            </a:r>
          </a:p>
          <a:p>
            <a:endParaRPr lang="en-US" dirty="0"/>
          </a:p>
          <a:p>
            <a:endParaRPr lang="en-US" dirty="0"/>
          </a:p>
        </p:txBody>
      </p:sp>
      <p:cxnSp>
        <p:nvCxnSpPr>
          <p:cNvPr id="10" name="Straight Arrow Connector 9">
            <a:extLst>
              <a:ext uri="{FF2B5EF4-FFF2-40B4-BE49-F238E27FC236}">
                <a16:creationId xmlns:a16="http://schemas.microsoft.com/office/drawing/2014/main" id="{0691CB2F-1D0D-4701-BF98-DE6747FF53BF}"/>
              </a:ext>
            </a:extLst>
          </p:cNvPr>
          <p:cNvCxnSpPr>
            <a:cxnSpLocks/>
          </p:cNvCxnSpPr>
          <p:nvPr/>
        </p:nvCxnSpPr>
        <p:spPr>
          <a:xfrm flipH="1">
            <a:off x="5495498" y="3299340"/>
            <a:ext cx="600502" cy="0"/>
          </a:xfrm>
          <a:prstGeom prst="straightConnector1">
            <a:avLst/>
          </a:prstGeom>
          <a:ln w="38100">
            <a:tailEnd type="triangle"/>
          </a:ln>
        </p:spPr>
        <p:style>
          <a:lnRef idx="3">
            <a:schemeClr val="accent6"/>
          </a:lnRef>
          <a:fillRef idx="0">
            <a:schemeClr val="accent6"/>
          </a:fillRef>
          <a:effectRef idx="2">
            <a:schemeClr val="accent6"/>
          </a:effectRef>
          <a:fontRef idx="minor">
            <a:schemeClr val="tx1"/>
          </a:fontRef>
        </p:style>
      </p:cxnSp>
      <p:sp>
        <p:nvSpPr>
          <p:cNvPr id="14" name="Rectangle 13">
            <a:extLst>
              <a:ext uri="{FF2B5EF4-FFF2-40B4-BE49-F238E27FC236}">
                <a16:creationId xmlns:a16="http://schemas.microsoft.com/office/drawing/2014/main" id="{E66AE04C-450B-4ABB-8034-63DA2BFE6B39}"/>
              </a:ext>
            </a:extLst>
          </p:cNvPr>
          <p:cNvSpPr/>
          <p:nvPr/>
        </p:nvSpPr>
        <p:spPr>
          <a:xfrm>
            <a:off x="3859667" y="2295422"/>
            <a:ext cx="1449313" cy="1687125"/>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12986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FEAE0D-923C-47BC-9EFF-8D7B50D3063F}"/>
              </a:ext>
            </a:extLst>
          </p:cNvPr>
          <p:cNvSpPr>
            <a:spLocks noGrp="1"/>
          </p:cNvSpPr>
          <p:nvPr>
            <p:ph type="title"/>
          </p:nvPr>
        </p:nvSpPr>
        <p:spPr>
          <a:xfrm>
            <a:off x="1245072" y="1289765"/>
            <a:ext cx="3651101" cy="4270963"/>
          </a:xfrm>
        </p:spPr>
        <p:txBody>
          <a:bodyPr anchor="ctr">
            <a:normAutofit/>
          </a:bodyPr>
          <a:lstStyle/>
          <a:p>
            <a:pPr algn="ctr"/>
            <a:r>
              <a:rPr lang="en-US" dirty="0">
                <a:solidFill>
                  <a:srgbClr val="FFFFFF"/>
                </a:solidFill>
              </a:rPr>
              <a:t>This Portfolio Contains:</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531D8523-7F7D-44C5-9EA3-4BFF8DAE8F51}"/>
              </a:ext>
            </a:extLst>
          </p:cNvPr>
          <p:cNvSpPr>
            <a:spLocks noGrp="1"/>
          </p:cNvSpPr>
          <p:nvPr>
            <p:ph idx="1"/>
          </p:nvPr>
        </p:nvSpPr>
        <p:spPr>
          <a:xfrm>
            <a:off x="6297233" y="518400"/>
            <a:ext cx="4771607" cy="5837949"/>
          </a:xfrm>
        </p:spPr>
        <p:txBody>
          <a:bodyPr anchor="ctr">
            <a:normAutofit/>
          </a:bodyPr>
          <a:lstStyle/>
          <a:p>
            <a:r>
              <a:rPr lang="en-US" sz="2000" dirty="0">
                <a:solidFill>
                  <a:schemeClr val="tx1">
                    <a:alpha val="80000"/>
                  </a:schemeClr>
                </a:solidFill>
              </a:rPr>
              <a:t>Introduction</a:t>
            </a:r>
          </a:p>
          <a:p>
            <a:r>
              <a:rPr lang="en-US" sz="2000" dirty="0">
                <a:solidFill>
                  <a:schemeClr val="tx1">
                    <a:alpha val="80000"/>
                  </a:schemeClr>
                </a:solidFill>
              </a:rPr>
              <a:t>Modules</a:t>
            </a:r>
          </a:p>
          <a:p>
            <a:r>
              <a:rPr lang="en-US" sz="2000" dirty="0">
                <a:solidFill>
                  <a:schemeClr val="tx1">
                    <a:alpha val="80000"/>
                  </a:schemeClr>
                </a:solidFill>
              </a:rPr>
              <a:t>What was learned in each module</a:t>
            </a:r>
          </a:p>
          <a:p>
            <a:r>
              <a:rPr lang="en-US" sz="2000" dirty="0">
                <a:solidFill>
                  <a:schemeClr val="tx1">
                    <a:alpha val="80000"/>
                  </a:schemeClr>
                </a:solidFill>
              </a:rPr>
              <a:t>Conclusion</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6908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b"/>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601248" y="1350498"/>
            <a:ext cx="3932237" cy="1813903"/>
          </a:xfrm>
        </p:spPr>
        <p:txBody>
          <a:bodyPr>
            <a:noAutofit/>
          </a:bodyPr>
          <a:lstStyle/>
          <a:p>
            <a:r>
              <a:rPr lang="en-US" sz="4000" dirty="0">
                <a:solidFill>
                  <a:schemeClr val="bg1"/>
                </a:solidFill>
              </a:rPr>
              <a:t>Temperature and Humidity Chart</a:t>
            </a:r>
            <a:br>
              <a:rPr lang="en-US" sz="4000" dirty="0">
                <a:solidFill>
                  <a:schemeClr val="bg1"/>
                </a:solidFill>
              </a:rPr>
            </a:br>
            <a:r>
              <a:rPr lang="en-US" sz="4000" dirty="0">
                <a:solidFill>
                  <a:schemeClr val="bg1"/>
                </a:solidFill>
              </a:rPr>
              <a:t>(Graph)</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601248" y="3592787"/>
            <a:ext cx="3932237" cy="562970"/>
          </a:xfrm>
        </p:spPr>
        <p:txBody>
          <a:bodyPr>
            <a:normAutofit lnSpcReduction="10000"/>
          </a:bodyPr>
          <a:lstStyle/>
          <a:p>
            <a:r>
              <a:rPr lang="en-US" sz="1800" dirty="0">
                <a:solidFill>
                  <a:schemeClr val="bg1"/>
                </a:solidFill>
              </a:rPr>
              <a:t>Excel chart based on temperature and humidity data from database. </a:t>
            </a:r>
          </a:p>
          <a:p>
            <a:endParaRPr lang="en-US" dirty="0"/>
          </a:p>
        </p:txBody>
      </p:sp>
      <p:graphicFrame>
        <p:nvGraphicFramePr>
          <p:cNvPr id="8" name="Picture Placeholder 7">
            <a:extLst>
              <a:ext uri="{FF2B5EF4-FFF2-40B4-BE49-F238E27FC236}">
                <a16:creationId xmlns:a16="http://schemas.microsoft.com/office/drawing/2014/main" id="{E86868D0-49BB-4DEA-8BBF-676244B55A61}"/>
              </a:ext>
            </a:extLst>
          </p:cNvPr>
          <p:cNvGraphicFramePr>
            <a:graphicFrameLocks noGrp="1"/>
          </p:cNvGraphicFramePr>
          <p:nvPr>
            <p:ph type="pic" idx="1"/>
            <p:extLst>
              <p:ext uri="{D42A27DB-BD31-4B8C-83A1-F6EECF244321}">
                <p14:modId xmlns:p14="http://schemas.microsoft.com/office/powerpoint/2010/main" val="782568022"/>
              </p:ext>
            </p:extLst>
          </p:nvPr>
        </p:nvGraphicFramePr>
        <p:xfrm>
          <a:off x="5008098" y="987425"/>
          <a:ext cx="6347290" cy="52586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94749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E94261F-1ED3-4E90-88E6-134791440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9179D53E-A38A-44AC-975E-F29962B10FE6}"/>
              </a:ext>
            </a:extLst>
          </p:cNvPr>
          <p:cNvSpPr>
            <a:spLocks noGrp="1"/>
          </p:cNvSpPr>
          <p:nvPr>
            <p:ph type="title"/>
          </p:nvPr>
        </p:nvSpPr>
        <p:spPr>
          <a:xfrm>
            <a:off x="1301262" y="590062"/>
            <a:ext cx="5517822" cy="2838938"/>
          </a:xfrm>
        </p:spPr>
        <p:txBody>
          <a:bodyPr vert="horz" lIns="91440" tIns="45720" rIns="91440" bIns="45720" rtlCol="0" anchor="b">
            <a:normAutofit/>
          </a:bodyPr>
          <a:lstStyle/>
          <a:p>
            <a:r>
              <a:rPr lang="en-US" kern="1200" dirty="0">
                <a:solidFill>
                  <a:srgbClr val="FFFFFF"/>
                </a:solidFill>
                <a:latin typeface="+mj-lt"/>
                <a:ea typeface="+mj-ea"/>
                <a:cs typeface="+mj-cs"/>
              </a:rPr>
              <a:t>What was learned in this module…</a:t>
            </a:r>
          </a:p>
        </p:txBody>
      </p:sp>
      <p:cxnSp>
        <p:nvCxnSpPr>
          <p:cNvPr id="13" name="Straight Connector 12">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E5C197E-AB02-4D98-AF7B-63EEEFF76216}"/>
              </a:ext>
            </a:extLst>
          </p:cNvPr>
          <p:cNvSpPr txBox="1"/>
          <p:nvPr/>
        </p:nvSpPr>
        <p:spPr>
          <a:xfrm>
            <a:off x="1420836" y="3615397"/>
            <a:ext cx="6668081"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Transforming weather data and making sure to put your name, date and zip code when using Python.</a:t>
            </a:r>
          </a:p>
          <a:p>
            <a:pPr marL="285750" indent="-285750">
              <a:buFont typeface="Arial" panose="020B0604020202020204" pitchFamily="34" charset="0"/>
              <a:buChar char="•"/>
            </a:pPr>
            <a:r>
              <a:rPr lang="en-US" dirty="0">
                <a:solidFill>
                  <a:schemeClr val="bg1"/>
                </a:solidFill>
              </a:rPr>
              <a:t>Using Excel to graph the extracted weather data into a simple graph.</a:t>
            </a:r>
          </a:p>
        </p:txBody>
      </p:sp>
    </p:spTree>
    <p:extLst>
      <p:ext uri="{BB962C8B-B14F-4D97-AF65-F5344CB8AC3E}">
        <p14:creationId xmlns:p14="http://schemas.microsoft.com/office/powerpoint/2010/main" val="4134487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9D5D69-307E-4862-950C-1A7CC8A22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a:extLst>
              <a:ext uri="{FF2B5EF4-FFF2-40B4-BE49-F238E27FC236}">
                <a16:creationId xmlns:a16="http://schemas.microsoft.com/office/drawing/2014/main" id="{2100E061-779B-4006-BC39-114A057A71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Computer script on a screen">
            <a:extLst>
              <a:ext uri="{FF2B5EF4-FFF2-40B4-BE49-F238E27FC236}">
                <a16:creationId xmlns:a16="http://schemas.microsoft.com/office/drawing/2014/main" id="{E7C997DA-A89F-4351-BE4C-EDC144EF0626}"/>
              </a:ext>
            </a:extLst>
          </p:cNvPr>
          <p:cNvPicPr>
            <a:picLocks noChangeAspect="1"/>
          </p:cNvPicPr>
          <p:nvPr/>
        </p:nvPicPr>
        <p:blipFill rotWithShape="1">
          <a:blip r:embed="rId2">
            <a:duotone>
              <a:schemeClr val="accent1">
                <a:shade val="45000"/>
                <a:satMod val="135000"/>
              </a:schemeClr>
              <a:prstClr val="white"/>
            </a:duotone>
            <a:alphaModFix amt="35000"/>
          </a:blip>
          <a:srcRect t="5981" b="9750"/>
          <a:stretch/>
        </p:blipFill>
        <p:spPr>
          <a:xfrm>
            <a:off x="20" y="10"/>
            <a:ext cx="12191981" cy="6857989"/>
          </a:xfrm>
          <a:prstGeom prst="rect">
            <a:avLst/>
          </a:prstGeom>
        </p:spPr>
      </p:pic>
      <p:sp>
        <p:nvSpPr>
          <p:cNvPr id="2" name="Title 1">
            <a:extLst>
              <a:ext uri="{FF2B5EF4-FFF2-40B4-BE49-F238E27FC236}">
                <a16:creationId xmlns:a16="http://schemas.microsoft.com/office/drawing/2014/main" id="{DC39DAD8-5EAD-4D59-9EF9-9414E8323160}"/>
              </a:ext>
            </a:extLst>
          </p:cNvPr>
          <p:cNvSpPr>
            <a:spLocks noGrp="1"/>
          </p:cNvSpPr>
          <p:nvPr>
            <p:ph type="title"/>
          </p:nvPr>
        </p:nvSpPr>
        <p:spPr>
          <a:xfrm>
            <a:off x="838200" y="698643"/>
            <a:ext cx="5243394" cy="1988286"/>
          </a:xfrm>
        </p:spPr>
        <p:txBody>
          <a:bodyPr anchor="t">
            <a:normAutofit/>
          </a:bodyPr>
          <a:lstStyle/>
          <a:p>
            <a:r>
              <a:rPr lang="en-US" dirty="0">
                <a:solidFill>
                  <a:srgbClr val="FFFFFF"/>
                </a:solidFill>
              </a:rPr>
              <a:t>Module 6: Develop Graphical Models and Interpret Results</a:t>
            </a:r>
          </a:p>
        </p:txBody>
      </p:sp>
      <p:cxnSp>
        <p:nvCxnSpPr>
          <p:cNvPr id="13" name="Straight Connector 1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73056"/>
            <a:ext cx="0" cy="6476066"/>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5948"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4728"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408"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35D9BDD-4A77-4116-A480-613C7C2FC23A}"/>
              </a:ext>
            </a:extLst>
          </p:cNvPr>
          <p:cNvSpPr>
            <a:spLocks noGrp="1"/>
          </p:cNvSpPr>
          <p:nvPr>
            <p:ph idx="1"/>
          </p:nvPr>
        </p:nvSpPr>
        <p:spPr>
          <a:xfrm>
            <a:off x="7229042" y="2250831"/>
            <a:ext cx="4124758" cy="3749279"/>
          </a:xfrm>
        </p:spPr>
        <p:txBody>
          <a:bodyPr anchor="b">
            <a:normAutofit/>
          </a:bodyPr>
          <a:lstStyle/>
          <a:p>
            <a:pPr marL="0" indent="0">
              <a:buNone/>
            </a:pPr>
            <a:r>
              <a:rPr lang="en-US" sz="2000" dirty="0">
                <a:solidFill>
                  <a:srgbClr val="FFFFFF"/>
                </a:solidFill>
              </a:rPr>
              <a:t>A considerable amount of data is created by IoT devices, websites, social media, and other outlets. It is necessary to collect, archive, clean, process, and analyze this data. The storage and analysis of the data has been the subject of every phase in this project. This portion of the project focuses on data processing using Python's pandas data analytics framework. The module for pandas is part of the Anaconda distribution of Python.</a:t>
            </a:r>
          </a:p>
        </p:txBody>
      </p:sp>
    </p:spTree>
    <p:extLst>
      <p:ext uri="{BB962C8B-B14F-4D97-AF65-F5344CB8AC3E}">
        <p14:creationId xmlns:p14="http://schemas.microsoft.com/office/powerpoint/2010/main" val="86694199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1">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38200" y="698643"/>
            <a:ext cx="5243394" cy="2225532"/>
          </a:xfrm>
        </p:spPr>
        <p:txBody>
          <a:bodyPr vert="horz" lIns="91440" tIns="45720" rIns="91440" bIns="45720" rtlCol="0" anchor="t">
            <a:normAutofit/>
          </a:bodyPr>
          <a:lstStyle/>
          <a:p>
            <a:r>
              <a:rPr lang="en-US" sz="5600" kern="1200">
                <a:solidFill>
                  <a:schemeClr val="tx1"/>
                </a:solidFill>
                <a:latin typeface="+mj-lt"/>
                <a:ea typeface="+mj-ea"/>
                <a:cs typeface="+mj-cs"/>
              </a:rPr>
              <a:t>Plot #1</a:t>
            </a:r>
          </a:p>
        </p:txBody>
      </p:sp>
      <p:cxnSp>
        <p:nvCxnSpPr>
          <p:cNvPr id="21" name="Straight Connector 1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81934"/>
            <a:ext cx="0" cy="6476066"/>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34F88D19-C269-4F98-BE6B-CFB6207D36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10408" y="740316"/>
            <a:ext cx="465458" cy="872153"/>
            <a:chOff x="6110408" y="740316"/>
            <a:chExt cx="465458" cy="872153"/>
          </a:xfrm>
        </p:grpSpPr>
        <p:sp>
          <p:nvSpPr>
            <p:cNvPr id="17"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5948"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84728"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19"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10408"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pSp>
      <p:pic>
        <p:nvPicPr>
          <p:cNvPr id="4" name="Picture Placeholder 3">
            <a:extLst>
              <a:ext uri="{FF2B5EF4-FFF2-40B4-BE49-F238E27FC236}">
                <a16:creationId xmlns:a16="http://schemas.microsoft.com/office/drawing/2014/main" id="{3B43BEFD-7576-466A-96DE-4FA7AF54C8C8}"/>
              </a:ext>
            </a:extLst>
          </p:cNvPr>
          <p:cNvPicPr>
            <a:picLocks noGrp="1" noChangeAspect="1"/>
          </p:cNvPicPr>
          <p:nvPr>
            <p:ph type="pic" idx="1"/>
          </p:nvPr>
        </p:nvPicPr>
        <p:blipFill rotWithShape="1">
          <a:blip r:embed="rId2"/>
          <a:stretch/>
        </p:blipFill>
        <p:spPr>
          <a:xfrm>
            <a:off x="838200" y="2463931"/>
            <a:ext cx="4787246" cy="3536179"/>
          </a:xfrm>
          <a:prstGeom prst="rect">
            <a:avLst/>
          </a:prstGeo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7229042" y="879355"/>
            <a:ext cx="4124758" cy="5120755"/>
          </a:xfrm>
        </p:spPr>
        <p:txBody>
          <a:bodyPr vert="horz" lIns="91440" tIns="45720" rIns="91440" bIns="45720" rtlCol="0" anchor="ctr">
            <a:normAutofit/>
          </a:bodyPr>
          <a:lstStyle/>
          <a:p>
            <a:r>
              <a:rPr lang="en-US" sz="2000" dirty="0">
                <a:solidFill>
                  <a:schemeClr val="tx1">
                    <a:alpha val="80000"/>
                  </a:schemeClr>
                </a:solidFill>
              </a:rPr>
              <a:t>Different types of plot and code could be used, such as:</a:t>
            </a:r>
          </a:p>
          <a:p>
            <a:pPr marL="285750" indent="-228600">
              <a:buFont typeface="Arial" panose="020B0604020202020204" pitchFamily="34" charset="0"/>
              <a:buChar char="•"/>
            </a:pPr>
            <a:r>
              <a:rPr lang="en-US" sz="2000" dirty="0">
                <a:solidFill>
                  <a:schemeClr val="tx1">
                    <a:alpha val="80000"/>
                  </a:schemeClr>
                </a:solidFill>
              </a:rPr>
              <a:t>Box</a:t>
            </a:r>
          </a:p>
          <a:p>
            <a:pPr marL="285750" indent="-228600">
              <a:buFont typeface="Arial" panose="020B0604020202020204" pitchFamily="34" charset="0"/>
              <a:buChar char="•"/>
            </a:pPr>
            <a:r>
              <a:rPr lang="en-US" sz="2000" dirty="0">
                <a:solidFill>
                  <a:schemeClr val="tx1">
                    <a:alpha val="80000"/>
                  </a:schemeClr>
                </a:solidFill>
              </a:rPr>
              <a:t>Line</a:t>
            </a:r>
          </a:p>
          <a:p>
            <a:pPr marL="285750" indent="-228600">
              <a:buFont typeface="Arial" panose="020B0604020202020204" pitchFamily="34" charset="0"/>
              <a:buChar char="•"/>
            </a:pPr>
            <a:r>
              <a:rPr lang="en-US" sz="2000" dirty="0">
                <a:solidFill>
                  <a:schemeClr val="tx1">
                    <a:alpha val="80000"/>
                  </a:schemeClr>
                </a:solidFill>
              </a:rPr>
              <a:t>Histogram</a:t>
            </a:r>
          </a:p>
          <a:p>
            <a:pPr marL="285750" indent="-228600">
              <a:buFont typeface="Arial" panose="020B0604020202020204" pitchFamily="34" charset="0"/>
              <a:buChar char="•"/>
            </a:pPr>
            <a:r>
              <a:rPr lang="en-US" sz="2000" dirty="0">
                <a:solidFill>
                  <a:schemeClr val="tx1">
                    <a:alpha val="80000"/>
                  </a:schemeClr>
                </a:solidFill>
              </a:rPr>
              <a:t>Scatter</a:t>
            </a:r>
          </a:p>
          <a:p>
            <a:pPr marL="285750" indent="-228600">
              <a:buFont typeface="Arial" panose="020B0604020202020204" pitchFamily="34" charset="0"/>
              <a:buChar char="•"/>
            </a:pPr>
            <a:r>
              <a:rPr lang="en-US" sz="2000" dirty="0">
                <a:solidFill>
                  <a:schemeClr val="tx1">
                    <a:alpha val="80000"/>
                  </a:schemeClr>
                </a:solidFill>
              </a:rPr>
              <a:t>Research your own!</a:t>
            </a:r>
          </a:p>
          <a:p>
            <a:pPr indent="-228600">
              <a:buFont typeface="Arial" panose="020B0604020202020204" pitchFamily="34" charset="0"/>
              <a:buChar char="•"/>
            </a:pPr>
            <a:endParaRPr lang="en-US" sz="2000" dirty="0">
              <a:solidFill>
                <a:schemeClr val="tx1">
                  <a:alpha val="80000"/>
                </a:schemeClr>
              </a:solidFill>
            </a:endParaRPr>
          </a:p>
          <a:p>
            <a:pPr indent="-228600">
              <a:buFont typeface="Arial" panose="020B0604020202020204" pitchFamily="34" charset="0"/>
              <a:buChar char="•"/>
            </a:pPr>
            <a:endParaRPr lang="en-US" sz="2000" dirty="0">
              <a:solidFill>
                <a:schemeClr val="tx1">
                  <a:alpha val="80000"/>
                </a:schemeClr>
              </a:solidFill>
            </a:endParaRPr>
          </a:p>
        </p:txBody>
      </p:sp>
      <p:sp>
        <p:nvSpPr>
          <p:cNvPr id="3" name="Rectangle 2">
            <a:extLst>
              <a:ext uri="{FF2B5EF4-FFF2-40B4-BE49-F238E27FC236}">
                <a16:creationId xmlns:a16="http://schemas.microsoft.com/office/drawing/2014/main" id="{E869BD96-D062-4FB9-9EBE-0EC12754DEC6}"/>
              </a:ext>
            </a:extLst>
          </p:cNvPr>
          <p:cNvSpPr/>
          <p:nvPr/>
        </p:nvSpPr>
        <p:spPr>
          <a:xfrm>
            <a:off x="7229042" y="2345636"/>
            <a:ext cx="960801" cy="424069"/>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7E422D53-BDD3-4F6A-860F-8C5677749EF2}"/>
              </a:ext>
            </a:extLst>
          </p:cNvPr>
          <p:cNvSpPr/>
          <p:nvPr/>
        </p:nvSpPr>
        <p:spPr>
          <a:xfrm rot="20167790">
            <a:off x="5932670" y="2697573"/>
            <a:ext cx="1104116" cy="352868"/>
          </a:xfrm>
          <a:prstGeom prst="leftArrow">
            <a:avLst>
              <a:gd name="adj1" fmla="val 54933"/>
              <a:gd name="adj2" fmla="val 50000"/>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2546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wipe(up)">
                                      <p:cBhvr>
                                        <p:cTn id="29" dur="500"/>
                                        <p:tgtEl>
                                          <p:spTgt spid="7">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Effect transition="in" filter="wipe(up)">
                                      <p:cBhvr>
                                        <p:cTn id="34" dur="500"/>
                                        <p:tgtEl>
                                          <p:spTgt spid="7">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wipe(up)">
                                      <p:cBhvr>
                                        <p:cTn id="39" dur="500"/>
                                        <p:tgtEl>
                                          <p:spTgt spid="7">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7">
                                            <p:txEl>
                                              <p:pRg st="5" end="5"/>
                                            </p:txEl>
                                          </p:spTgt>
                                        </p:tgtEl>
                                        <p:attrNameLst>
                                          <p:attrName>style.visibility</p:attrName>
                                        </p:attrNameLst>
                                      </p:cBhvr>
                                      <p:to>
                                        <p:strVal val="visible"/>
                                      </p:to>
                                    </p:set>
                                    <p:animEffect transition="in" filter="wipe(up)">
                                      <p:cBhvr>
                                        <p:cTn id="44"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4">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38200" y="698643"/>
            <a:ext cx="5243394" cy="913826"/>
          </a:xfrm>
        </p:spPr>
        <p:txBody>
          <a:bodyPr vert="horz" lIns="91440" tIns="45720" rIns="91440" bIns="45720" rtlCol="0" anchor="t">
            <a:normAutofit/>
          </a:bodyPr>
          <a:lstStyle/>
          <a:p>
            <a:r>
              <a:rPr lang="en-US" sz="4400" kern="1200" dirty="0">
                <a:solidFill>
                  <a:schemeClr val="tx1"/>
                </a:solidFill>
                <a:latin typeface="+mj-lt"/>
                <a:ea typeface="+mj-ea"/>
                <a:cs typeface="+mj-cs"/>
              </a:rPr>
              <a:t>Plot #2</a:t>
            </a:r>
          </a:p>
        </p:txBody>
      </p:sp>
      <p:cxnSp>
        <p:nvCxnSpPr>
          <p:cNvPr id="2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81934"/>
            <a:ext cx="0" cy="6476066"/>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pSp>
        <p:nvGrpSpPr>
          <p:cNvPr id="28" name="Group 18">
            <a:extLst>
              <a:ext uri="{FF2B5EF4-FFF2-40B4-BE49-F238E27FC236}">
                <a16:creationId xmlns:a16="http://schemas.microsoft.com/office/drawing/2014/main" id="{34F88D19-C269-4F98-BE6B-CFB6207D36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10408" y="740316"/>
            <a:ext cx="465458" cy="872153"/>
            <a:chOff x="6110408" y="740316"/>
            <a:chExt cx="465458" cy="872153"/>
          </a:xfrm>
        </p:grpSpPr>
        <p:sp>
          <p:nvSpPr>
            <p:cNvPr id="29"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5948"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30"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84728"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31"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10408"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pSp>
      <p:pic>
        <p:nvPicPr>
          <p:cNvPr id="10" name="Picture Placeholder 9">
            <a:extLst>
              <a:ext uri="{FF2B5EF4-FFF2-40B4-BE49-F238E27FC236}">
                <a16:creationId xmlns:a16="http://schemas.microsoft.com/office/drawing/2014/main" id="{6CAB073F-3B86-4D4A-AEE1-42F5B76CE179}"/>
              </a:ext>
            </a:extLst>
          </p:cNvPr>
          <p:cNvPicPr>
            <a:picLocks noGrp="1" noChangeAspect="1"/>
          </p:cNvPicPr>
          <p:nvPr>
            <p:ph type="pic" idx="1"/>
          </p:nvPr>
        </p:nvPicPr>
        <p:blipFill rotWithShape="1">
          <a:blip r:embed="rId2"/>
          <a:stretch/>
        </p:blipFill>
        <p:spPr>
          <a:xfrm>
            <a:off x="1031860" y="2178619"/>
            <a:ext cx="5684008" cy="4278451"/>
          </a:xfrm>
          <a:prstGeom prst="rect">
            <a:avLst/>
          </a:prstGeom>
        </p:spPr>
      </p:pic>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7229042" y="879355"/>
            <a:ext cx="4124758" cy="5120755"/>
          </a:xfrm>
        </p:spPr>
        <p:txBody>
          <a:bodyPr vert="horz" lIns="91440" tIns="45720" rIns="91440" bIns="45720" rtlCol="0" anchor="ctr">
            <a:normAutofit/>
          </a:bodyPr>
          <a:lstStyle/>
          <a:p>
            <a:r>
              <a:rPr lang="en-US" sz="2000" dirty="0">
                <a:solidFill>
                  <a:schemeClr val="tx1">
                    <a:alpha val="80000"/>
                  </a:schemeClr>
                </a:solidFill>
              </a:rPr>
              <a:t>Plot used:</a:t>
            </a:r>
          </a:p>
          <a:p>
            <a:pPr marL="285750" indent="-228600">
              <a:buFont typeface="Arial" panose="020B0604020202020204" pitchFamily="34" charset="0"/>
              <a:buChar char="•"/>
            </a:pPr>
            <a:r>
              <a:rPr lang="en-US" sz="2000" dirty="0">
                <a:solidFill>
                  <a:schemeClr val="tx1">
                    <a:alpha val="80000"/>
                  </a:schemeClr>
                </a:solidFill>
              </a:rPr>
              <a:t>Scatter</a:t>
            </a:r>
          </a:p>
        </p:txBody>
      </p:sp>
      <p:sp>
        <p:nvSpPr>
          <p:cNvPr id="3" name="Arrow: Pentagon 2">
            <a:extLst>
              <a:ext uri="{FF2B5EF4-FFF2-40B4-BE49-F238E27FC236}">
                <a16:creationId xmlns:a16="http://schemas.microsoft.com/office/drawing/2014/main" id="{36FFBD32-DDB8-41A0-8F5C-2C84D82ED78E}"/>
              </a:ext>
            </a:extLst>
          </p:cNvPr>
          <p:cNvSpPr/>
          <p:nvPr/>
        </p:nvSpPr>
        <p:spPr>
          <a:xfrm flipH="1">
            <a:off x="6904381" y="4267200"/>
            <a:ext cx="4842141" cy="1711445"/>
          </a:xfrm>
          <a:prstGeom prst="homePlat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6287D9E-E675-4748-929D-17AF45D44A27}"/>
              </a:ext>
            </a:extLst>
          </p:cNvPr>
          <p:cNvSpPr txBox="1"/>
          <p:nvPr/>
        </p:nvSpPr>
        <p:spPr>
          <a:xfrm>
            <a:off x="7863316" y="4679852"/>
            <a:ext cx="3718606" cy="923330"/>
          </a:xfrm>
          <a:prstGeom prst="rect">
            <a:avLst/>
          </a:prstGeom>
          <a:noFill/>
        </p:spPr>
        <p:txBody>
          <a:bodyPr wrap="square" rtlCol="0">
            <a:spAutoFit/>
          </a:bodyPr>
          <a:lstStyle/>
          <a:p>
            <a:r>
              <a:rPr lang="en-US" dirty="0">
                <a:solidFill>
                  <a:schemeClr val="bg1"/>
                </a:solidFill>
              </a:rPr>
              <a:t>Note: Had plenty of difficulty to extract new data and only past data from the day before came up.</a:t>
            </a:r>
          </a:p>
        </p:txBody>
      </p:sp>
    </p:spTree>
    <p:extLst>
      <p:ext uri="{BB962C8B-B14F-4D97-AF65-F5344CB8AC3E}">
        <p14:creationId xmlns:p14="http://schemas.microsoft.com/office/powerpoint/2010/main" val="30487518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38200" y="698643"/>
            <a:ext cx="5243394" cy="2225532"/>
          </a:xfrm>
        </p:spPr>
        <p:txBody>
          <a:bodyPr vert="horz" lIns="91440" tIns="45720" rIns="91440" bIns="45720" rtlCol="0" anchor="t">
            <a:normAutofit/>
          </a:bodyPr>
          <a:lstStyle/>
          <a:p>
            <a:r>
              <a:rPr lang="en-US" sz="4400" kern="1200" dirty="0">
                <a:solidFill>
                  <a:schemeClr val="tx1"/>
                </a:solidFill>
                <a:latin typeface="+mj-lt"/>
                <a:ea typeface="+mj-ea"/>
                <a:cs typeface="+mj-cs"/>
              </a:rPr>
              <a:t>Analysis</a:t>
            </a:r>
            <a:br>
              <a:rPr lang="en-US" sz="5600" kern="1200" dirty="0">
                <a:solidFill>
                  <a:schemeClr val="tx1"/>
                </a:solidFill>
                <a:latin typeface="+mj-lt"/>
                <a:ea typeface="+mj-ea"/>
                <a:cs typeface="+mj-cs"/>
              </a:rPr>
            </a:br>
            <a:endParaRPr lang="en-US" sz="5600" kern="1200" dirty="0">
              <a:solidFill>
                <a:schemeClr val="tx1"/>
              </a:solidFill>
              <a:latin typeface="+mj-lt"/>
              <a:ea typeface="+mj-ea"/>
              <a:cs typeface="+mj-cs"/>
            </a:endParaRPr>
          </a:p>
        </p:txBody>
      </p:sp>
      <p:cxnSp>
        <p:nvCxnSpPr>
          <p:cNvPr id="14" name="Straight Connector 1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81934"/>
            <a:ext cx="0" cy="6476066"/>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34F88D19-C269-4F98-BE6B-CFB6207D36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10408" y="740316"/>
            <a:ext cx="465458" cy="872153"/>
            <a:chOff x="6110408" y="740316"/>
            <a:chExt cx="465458" cy="872153"/>
          </a:xfrm>
        </p:grpSpPr>
        <p:sp>
          <p:nvSpPr>
            <p:cNvPr id="17"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5948"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84728"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19"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10408"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pSp>
      <p:pic>
        <p:nvPicPr>
          <p:cNvPr id="3" name="Picture Placeholder 2">
            <a:extLst>
              <a:ext uri="{FF2B5EF4-FFF2-40B4-BE49-F238E27FC236}">
                <a16:creationId xmlns:a16="http://schemas.microsoft.com/office/drawing/2014/main" id="{29A52ADC-66C9-4CC8-90F3-CC42F68D3B04}"/>
              </a:ext>
            </a:extLst>
          </p:cNvPr>
          <p:cNvPicPr>
            <a:picLocks noGrp="1" noChangeAspect="1"/>
          </p:cNvPicPr>
          <p:nvPr>
            <p:ph type="pic" idx="1"/>
          </p:nvPr>
        </p:nvPicPr>
        <p:blipFill>
          <a:blip r:embed="rId2"/>
          <a:stretch>
            <a:fillRect/>
          </a:stretch>
        </p:blipFill>
        <p:spPr>
          <a:xfrm>
            <a:off x="942457" y="2478273"/>
            <a:ext cx="5633406" cy="4196888"/>
          </a:xfrm>
          <a:prstGeom prst="rect">
            <a:avLst/>
          </a:prstGeom>
        </p:spPr>
      </p:pic>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7580734" y="2948262"/>
            <a:ext cx="4124758" cy="3256910"/>
          </a:xfrm>
        </p:spPr>
        <p:txBody>
          <a:bodyPr vert="horz" lIns="91440" tIns="45720" rIns="91440" bIns="45720" rtlCol="0" anchor="ctr">
            <a:normAutofit fontScale="25000" lnSpcReduction="20000"/>
          </a:bodyPr>
          <a:lstStyle/>
          <a:p>
            <a:pPr marL="57150"/>
            <a:endParaRPr lang="en-US" sz="7200" dirty="0">
              <a:solidFill>
                <a:schemeClr val="tx1">
                  <a:alpha val="80000"/>
                </a:schemeClr>
              </a:solidFill>
            </a:endParaRPr>
          </a:p>
          <a:p>
            <a:pPr marL="285750" indent="-228600">
              <a:buFont typeface="Arial" panose="020B0604020202020204" pitchFamily="34" charset="0"/>
              <a:buChar char="•"/>
            </a:pPr>
            <a:endParaRPr lang="en-US" sz="7200" dirty="0">
              <a:solidFill>
                <a:schemeClr val="tx1">
                  <a:alpha val="80000"/>
                </a:schemeClr>
              </a:solidFill>
            </a:endParaRPr>
          </a:p>
          <a:p>
            <a:pPr marL="285750" indent="-228600">
              <a:buFont typeface="Arial" panose="020B0604020202020204" pitchFamily="34" charset="0"/>
              <a:buChar char="•"/>
            </a:pPr>
            <a:r>
              <a:rPr lang="en-US" sz="7200" dirty="0">
                <a:solidFill>
                  <a:schemeClr val="tx1">
                    <a:alpha val="80000"/>
                  </a:schemeClr>
                </a:solidFill>
              </a:rPr>
              <a:t>My own question: </a:t>
            </a:r>
          </a:p>
          <a:p>
            <a:r>
              <a:rPr lang="en-US" sz="7200" i="1" dirty="0">
                <a:solidFill>
                  <a:schemeClr val="tx1">
                    <a:alpha val="80000"/>
                  </a:schemeClr>
                </a:solidFill>
              </a:rPr>
              <a:t>Why is there only one piece of data showing and the other is missing?</a:t>
            </a:r>
          </a:p>
          <a:p>
            <a:pPr marL="57150"/>
            <a:endParaRPr lang="en-US" sz="7200" dirty="0">
              <a:solidFill>
                <a:schemeClr val="tx1">
                  <a:alpha val="80000"/>
                </a:schemeClr>
              </a:solidFill>
            </a:endParaRPr>
          </a:p>
          <a:p>
            <a:pPr marL="285750" indent="-228600">
              <a:buFont typeface="Arial" panose="020B0604020202020204" pitchFamily="34" charset="0"/>
              <a:buChar char="•"/>
            </a:pPr>
            <a:r>
              <a:rPr lang="en-US" sz="7200" dirty="0">
                <a:solidFill>
                  <a:schemeClr val="tx1">
                    <a:alpha val="80000"/>
                  </a:schemeClr>
                </a:solidFill>
              </a:rPr>
              <a:t>Answer supported by Chart:</a:t>
            </a:r>
          </a:p>
          <a:p>
            <a:r>
              <a:rPr lang="en-US" sz="7200" i="1" dirty="0">
                <a:solidFill>
                  <a:schemeClr val="tx1">
                    <a:alpha val="80000"/>
                  </a:schemeClr>
                </a:solidFill>
              </a:rPr>
              <a:t>Due to too many mistakes, the wrong information was entered into the code and only one piece of data is being displayed.</a:t>
            </a:r>
          </a:p>
          <a:p>
            <a:pPr marL="285750" indent="-228600">
              <a:buFont typeface="Arial" panose="020B0604020202020204" pitchFamily="34" charset="0"/>
              <a:buChar char="•"/>
            </a:pPr>
            <a:endParaRPr lang="en-US" sz="2900" dirty="0">
              <a:solidFill>
                <a:schemeClr val="tx1">
                  <a:alpha val="80000"/>
                </a:schemeClr>
              </a:solidFill>
            </a:endParaRPr>
          </a:p>
          <a:p>
            <a:pPr marL="285750" indent="-228600">
              <a:buFont typeface="Arial" panose="020B0604020202020204" pitchFamily="34" charset="0"/>
              <a:buChar char="•"/>
            </a:pPr>
            <a:endParaRPr lang="en-US" sz="1700" dirty="0">
              <a:solidFill>
                <a:schemeClr val="tx1">
                  <a:alpha val="80000"/>
                </a:schemeClr>
              </a:solidFill>
            </a:endParaRPr>
          </a:p>
          <a:p>
            <a:pPr marL="285750" indent="-228600">
              <a:buFont typeface="Arial" panose="020B0604020202020204" pitchFamily="34" charset="0"/>
              <a:buChar char="•"/>
            </a:pPr>
            <a:endParaRPr lang="en-US" sz="1700" dirty="0">
              <a:solidFill>
                <a:schemeClr val="tx1">
                  <a:alpha val="80000"/>
                </a:schemeClr>
              </a:solidFill>
            </a:endParaRPr>
          </a:p>
          <a:p>
            <a:pPr indent="-228600">
              <a:buFont typeface="Arial" panose="020B0604020202020204" pitchFamily="34" charset="0"/>
              <a:buChar char="•"/>
            </a:pPr>
            <a:endParaRPr lang="en-US" sz="1700" dirty="0">
              <a:solidFill>
                <a:schemeClr val="tx1">
                  <a:alpha val="80000"/>
                </a:schemeClr>
              </a:solidFill>
            </a:endParaRPr>
          </a:p>
          <a:p>
            <a:pPr indent="-228600">
              <a:buFont typeface="Arial" panose="020B0604020202020204" pitchFamily="34" charset="0"/>
              <a:buChar char="•"/>
            </a:pPr>
            <a:endParaRPr lang="en-US" sz="1700" dirty="0">
              <a:solidFill>
                <a:schemeClr val="tx1">
                  <a:alpha val="80000"/>
                </a:schemeClr>
              </a:solidFill>
            </a:endParaRPr>
          </a:p>
        </p:txBody>
      </p:sp>
    </p:spTree>
    <p:extLst>
      <p:ext uri="{BB962C8B-B14F-4D97-AF65-F5344CB8AC3E}">
        <p14:creationId xmlns:p14="http://schemas.microsoft.com/office/powerpoint/2010/main" val="34993792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wipe(up)">
                                      <p:cBhvr>
                                        <p:cTn id="7" dur="500"/>
                                        <p:tgtEl>
                                          <p:spTgt spid="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6" end="6"/>
                                            </p:txEl>
                                          </p:spTgt>
                                        </p:tgtEl>
                                        <p:attrNameLst>
                                          <p:attrName>style.visibility</p:attrName>
                                        </p:attrNameLst>
                                      </p:cBhvr>
                                      <p:to>
                                        <p:strVal val="visible"/>
                                      </p:to>
                                    </p:set>
                                    <p:animEffect transition="in" filter="wipe(up)">
                                      <p:cBhvr>
                                        <p:cTn id="1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E94261F-1ED3-4E90-88E6-134791440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9179D53E-A38A-44AC-975E-F29962B10FE6}"/>
              </a:ext>
            </a:extLst>
          </p:cNvPr>
          <p:cNvSpPr>
            <a:spLocks noGrp="1"/>
          </p:cNvSpPr>
          <p:nvPr>
            <p:ph type="title"/>
          </p:nvPr>
        </p:nvSpPr>
        <p:spPr>
          <a:xfrm>
            <a:off x="1301262" y="590062"/>
            <a:ext cx="5517822" cy="2838938"/>
          </a:xfrm>
        </p:spPr>
        <p:txBody>
          <a:bodyPr vert="horz" lIns="91440" tIns="45720" rIns="91440" bIns="45720" rtlCol="0" anchor="b">
            <a:normAutofit/>
          </a:bodyPr>
          <a:lstStyle/>
          <a:p>
            <a:r>
              <a:rPr lang="en-US" kern="1200" dirty="0">
                <a:solidFill>
                  <a:srgbClr val="FFFFFF"/>
                </a:solidFill>
                <a:latin typeface="+mj-lt"/>
                <a:ea typeface="+mj-ea"/>
                <a:cs typeface="+mj-cs"/>
              </a:rPr>
              <a:t>What was learned in this module…</a:t>
            </a:r>
          </a:p>
        </p:txBody>
      </p:sp>
      <p:cxnSp>
        <p:nvCxnSpPr>
          <p:cNvPr id="13" name="Straight Connector 12">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7C2ADE5-49E8-44AA-B116-09D8A5A2F35E}"/>
              </a:ext>
            </a:extLst>
          </p:cNvPr>
          <p:cNvSpPr txBox="1"/>
          <p:nvPr/>
        </p:nvSpPr>
        <p:spPr>
          <a:xfrm>
            <a:off x="1431236" y="3496322"/>
            <a:ext cx="6493564" cy="2308324"/>
          </a:xfrm>
          <a:prstGeom prst="rect">
            <a:avLst/>
          </a:prstGeom>
          <a:noFill/>
        </p:spPr>
        <p:txBody>
          <a:bodyPr wrap="square" rtlCol="0">
            <a:spAutoFit/>
          </a:bodyPr>
          <a:lstStyle/>
          <a:p>
            <a:r>
              <a:rPr lang="en-US" sz="1600" i="1" dirty="0">
                <a:solidFill>
                  <a:schemeClr val="bg1"/>
                </a:solidFill>
              </a:rPr>
              <a:t>Question:</a:t>
            </a:r>
            <a:r>
              <a:rPr lang="en-US" sz="1600" dirty="0">
                <a:solidFill>
                  <a:schemeClr val="bg1"/>
                </a:solidFill>
              </a:rPr>
              <a:t> Develop a prediction based on the data. What variations in temperature and humidity do you expect over the next few hours or days? How would humidity change if temperature goes up or down?</a:t>
            </a:r>
          </a:p>
          <a:p>
            <a:r>
              <a:rPr lang="en-US" sz="1600" i="1" dirty="0">
                <a:solidFill>
                  <a:schemeClr val="bg1"/>
                </a:solidFill>
              </a:rPr>
              <a:t>Answer:</a:t>
            </a:r>
            <a:r>
              <a:rPr lang="en-US" sz="1600" dirty="0">
                <a:solidFill>
                  <a:schemeClr val="bg1"/>
                </a:solidFill>
              </a:rPr>
              <a:t> With only little information available to me, I can only see that the next few days the temperature could increase, as well as the humidity. It possibly become more humid as it becomes warmer in the next few days.</a:t>
            </a:r>
          </a:p>
          <a:p>
            <a:pPr marL="285750" indent="-285750">
              <a:buFont typeface="Arial" panose="020B0604020202020204" pitchFamily="34" charset="0"/>
              <a:buChar char="•"/>
            </a:pPr>
            <a:r>
              <a:rPr lang="en-US" sz="1600" i="1" dirty="0">
                <a:solidFill>
                  <a:schemeClr val="bg1"/>
                </a:solidFill>
              </a:rPr>
              <a:t>Note: What was learned here, was to learn from previous material to extract new weather data in order to compare one day to another. (i.e., analyzing and graphing different weather data)</a:t>
            </a:r>
          </a:p>
        </p:txBody>
      </p:sp>
    </p:spTree>
    <p:extLst>
      <p:ext uri="{BB962C8B-B14F-4D97-AF65-F5344CB8AC3E}">
        <p14:creationId xmlns:p14="http://schemas.microsoft.com/office/powerpoint/2010/main" val="119690343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CFCDAF-46CE-4056-866C-5EE9122FDC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a:extLst>
              <a:ext uri="{FF2B5EF4-FFF2-40B4-BE49-F238E27FC236}">
                <a16:creationId xmlns:a16="http://schemas.microsoft.com/office/drawing/2014/main" id="{9F587EB1-1674-4B8B-88AD-2A81FFFB5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Light bulb on yellow background with sketched light beams and cord">
            <a:extLst>
              <a:ext uri="{FF2B5EF4-FFF2-40B4-BE49-F238E27FC236}">
                <a16:creationId xmlns:a16="http://schemas.microsoft.com/office/drawing/2014/main" id="{FACBE6D0-57D4-4E04-B34F-B78FD3A759A3}"/>
              </a:ext>
            </a:extLst>
          </p:cNvPr>
          <p:cNvPicPr>
            <a:picLocks noChangeAspect="1"/>
          </p:cNvPicPr>
          <p:nvPr/>
        </p:nvPicPr>
        <p:blipFill rotWithShape="1">
          <a:blip r:embed="rId2">
            <a:duotone>
              <a:schemeClr val="accent1">
                <a:shade val="45000"/>
                <a:satMod val="135000"/>
              </a:schemeClr>
              <a:prstClr val="white"/>
            </a:duotone>
            <a:alphaModFix amt="35000"/>
          </a:blip>
          <a:srcRect t="8537"/>
          <a:stretch/>
        </p:blipFill>
        <p:spPr>
          <a:xfrm>
            <a:off x="20" y="10"/>
            <a:ext cx="12191981" cy="6857989"/>
          </a:xfrm>
          <a:prstGeom prst="rect">
            <a:avLst/>
          </a:prstGeom>
        </p:spPr>
      </p:pic>
      <p:sp>
        <p:nvSpPr>
          <p:cNvPr id="2" name="Title 1">
            <a:extLst>
              <a:ext uri="{FF2B5EF4-FFF2-40B4-BE49-F238E27FC236}">
                <a16:creationId xmlns:a16="http://schemas.microsoft.com/office/drawing/2014/main" id="{A5DAACCC-C62A-40C0-A5CA-D855F3FE3A28}"/>
              </a:ext>
            </a:extLst>
          </p:cNvPr>
          <p:cNvSpPr>
            <a:spLocks noGrp="1"/>
          </p:cNvSpPr>
          <p:nvPr>
            <p:ph type="title"/>
          </p:nvPr>
        </p:nvSpPr>
        <p:spPr>
          <a:xfrm>
            <a:off x="838199" y="381934"/>
            <a:ext cx="5257801" cy="5181523"/>
          </a:xfrm>
        </p:spPr>
        <p:txBody>
          <a:bodyPr anchor="b">
            <a:normAutofit/>
          </a:bodyPr>
          <a:lstStyle/>
          <a:p>
            <a:r>
              <a:rPr lang="en-US" sz="5400" dirty="0">
                <a:solidFill>
                  <a:srgbClr val="FFFFFF"/>
                </a:solidFill>
              </a:rPr>
              <a:t>Conclusion…</a:t>
            </a:r>
          </a:p>
        </p:txBody>
      </p:sp>
      <p:cxnSp>
        <p:nvCxnSpPr>
          <p:cNvPr id="13" name="Straight Connector 1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73056"/>
            <a:ext cx="0" cy="6476066"/>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2814"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1594"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7274"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48E170F-D6E9-4A3A-8236-0DDE30EDD228}"/>
              </a:ext>
            </a:extLst>
          </p:cNvPr>
          <p:cNvSpPr>
            <a:spLocks noGrp="1"/>
          </p:cNvSpPr>
          <p:nvPr>
            <p:ph idx="1"/>
          </p:nvPr>
        </p:nvSpPr>
        <p:spPr>
          <a:xfrm>
            <a:off x="7229042" y="698643"/>
            <a:ext cx="4124758" cy="5301467"/>
          </a:xfrm>
        </p:spPr>
        <p:txBody>
          <a:bodyPr anchor="b">
            <a:normAutofit/>
          </a:bodyPr>
          <a:lstStyle/>
          <a:p>
            <a:pPr marL="0" indent="0">
              <a:buNone/>
            </a:pPr>
            <a:r>
              <a:rPr lang="en-US" sz="2400" dirty="0">
                <a:solidFill>
                  <a:srgbClr val="FFFFFF"/>
                </a:solidFill>
              </a:rPr>
              <a:t>Overall, the computer programming field may be a difficult area to look into. However, as soon as you can gain the knowledge just by learning and researching more information, and to firmly grasp the concept to apply it to what you have learned within the career of your choice.</a:t>
            </a:r>
          </a:p>
        </p:txBody>
      </p:sp>
    </p:spTree>
    <p:extLst>
      <p:ext uri="{BB962C8B-B14F-4D97-AF65-F5344CB8AC3E}">
        <p14:creationId xmlns:p14="http://schemas.microsoft.com/office/powerpoint/2010/main" val="224418776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A3F5928-D955-456A-97B5-AA390B8CE9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itle 3">
            <a:extLst>
              <a:ext uri="{FF2B5EF4-FFF2-40B4-BE49-F238E27FC236}">
                <a16:creationId xmlns:a16="http://schemas.microsoft.com/office/drawing/2014/main" id="{2A092C5C-A420-46C1-BA08-27DC539416FD}"/>
              </a:ext>
            </a:extLst>
          </p:cNvPr>
          <p:cNvSpPr>
            <a:spLocks noGrp="1"/>
          </p:cNvSpPr>
          <p:nvPr>
            <p:ph type="ctrTitle"/>
          </p:nvPr>
        </p:nvSpPr>
        <p:spPr>
          <a:xfrm>
            <a:off x="1256275" y="2271449"/>
            <a:ext cx="9679449" cy="2847058"/>
          </a:xfrm>
        </p:spPr>
        <p:txBody>
          <a:bodyPr anchor="b">
            <a:normAutofit/>
          </a:bodyPr>
          <a:lstStyle/>
          <a:p>
            <a:pPr algn="l"/>
            <a:r>
              <a:rPr lang="en-US" sz="8000" dirty="0">
                <a:solidFill>
                  <a:srgbClr val="FFFFFF"/>
                </a:solidFill>
              </a:rPr>
              <a:t>Thank you!</a:t>
            </a:r>
          </a:p>
        </p:txBody>
      </p:sp>
      <p:sp>
        <p:nvSpPr>
          <p:cNvPr id="5" name="Subtitle 4">
            <a:extLst>
              <a:ext uri="{FF2B5EF4-FFF2-40B4-BE49-F238E27FC236}">
                <a16:creationId xmlns:a16="http://schemas.microsoft.com/office/drawing/2014/main" id="{12C6A725-BF58-49E7-92C0-B3F198D1B4C9}"/>
              </a:ext>
            </a:extLst>
          </p:cNvPr>
          <p:cNvSpPr>
            <a:spLocks noGrp="1"/>
          </p:cNvSpPr>
          <p:nvPr>
            <p:ph type="subTitle" idx="1"/>
          </p:nvPr>
        </p:nvSpPr>
        <p:spPr>
          <a:xfrm>
            <a:off x="1256275" y="5098254"/>
            <a:ext cx="9679449" cy="750259"/>
          </a:xfrm>
        </p:spPr>
        <p:txBody>
          <a:bodyPr anchor="ctr">
            <a:normAutofit/>
          </a:bodyPr>
          <a:lstStyle/>
          <a:p>
            <a:pPr algn="l"/>
            <a:r>
              <a:rPr lang="en-US" i="1" dirty="0">
                <a:solidFill>
                  <a:srgbClr val="FFFFFF"/>
                </a:solidFill>
              </a:rPr>
              <a:t>Feedback is welcome.</a:t>
            </a:r>
          </a:p>
        </p:txBody>
      </p:sp>
      <p:cxnSp>
        <p:nvCxnSpPr>
          <p:cNvPr id="12" name="Straight Connector 11">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8453437"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4"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954" y="2875093"/>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6"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3734" y="31043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8"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414" y="361953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112582737"/>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400"/>
                                        <p:tgtEl>
                                          <p:spTgt spid="5">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18C992-B79C-4CEF-94F1-09C8FC9D26D9}"/>
              </a:ext>
            </a:extLst>
          </p:cNvPr>
          <p:cNvSpPr>
            <a:spLocks noGrp="1"/>
          </p:cNvSpPr>
          <p:nvPr>
            <p:ph type="title"/>
          </p:nvPr>
        </p:nvSpPr>
        <p:spPr>
          <a:xfrm>
            <a:off x="1245072" y="1289765"/>
            <a:ext cx="3651101" cy="4270963"/>
          </a:xfrm>
        </p:spPr>
        <p:txBody>
          <a:bodyPr anchor="ctr">
            <a:normAutofit/>
          </a:bodyPr>
          <a:lstStyle/>
          <a:p>
            <a:pPr algn="ctr"/>
            <a:r>
              <a:rPr lang="en-US" dirty="0">
                <a:solidFill>
                  <a:srgbClr val="FFFFFF"/>
                </a:solidFill>
              </a:rPr>
              <a:t>Introduction: What is computer programming?</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20"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03F2F9DC-639F-4B58-9EF4-E7146B77A129}"/>
              </a:ext>
            </a:extLst>
          </p:cNvPr>
          <p:cNvSpPr>
            <a:spLocks noGrp="1"/>
          </p:cNvSpPr>
          <p:nvPr>
            <p:ph idx="1"/>
          </p:nvPr>
        </p:nvSpPr>
        <p:spPr>
          <a:xfrm>
            <a:off x="6297233" y="518400"/>
            <a:ext cx="4771607" cy="5837949"/>
          </a:xfrm>
        </p:spPr>
        <p:txBody>
          <a:bodyPr anchor="ctr">
            <a:normAutofit/>
          </a:bodyPr>
          <a:lstStyle/>
          <a:p>
            <a:pPr marL="0" indent="0">
              <a:buNone/>
            </a:pPr>
            <a:r>
              <a:rPr lang="en-US" sz="2000" dirty="0">
                <a:solidFill>
                  <a:schemeClr val="tx1">
                    <a:alpha val="80000"/>
                  </a:schemeClr>
                </a:solidFill>
              </a:rPr>
              <a:t>Professionals use computer programming to write code that instructs how a computer, application, or software program works. Computer programming is, at the most simplistic - series of instructions to facilitate specific actions.</a:t>
            </a:r>
          </a:p>
        </p:txBody>
      </p:sp>
      <p:sp>
        <p:nvSpPr>
          <p:cNvPr id="21"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22"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227928"/>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733136-1C4F-41F7-86FC-4D261E500593}"/>
              </a:ext>
            </a:extLst>
          </p:cNvPr>
          <p:cNvSpPr>
            <a:spLocks noGrp="1"/>
          </p:cNvSpPr>
          <p:nvPr>
            <p:ph type="title"/>
          </p:nvPr>
        </p:nvSpPr>
        <p:spPr>
          <a:xfrm>
            <a:off x="1245072" y="1289765"/>
            <a:ext cx="3651101" cy="4270963"/>
          </a:xfrm>
        </p:spPr>
        <p:txBody>
          <a:bodyPr anchor="ctr">
            <a:normAutofit/>
          </a:bodyPr>
          <a:lstStyle/>
          <a:p>
            <a:pPr algn="ctr"/>
            <a:r>
              <a:rPr lang="en-US" dirty="0">
                <a:solidFill>
                  <a:srgbClr val="FFFFFF"/>
                </a:solidFill>
              </a:rPr>
              <a:t>Module 2: Design and Library Setup</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F47F2909-A82A-4D67-ADA9-22C817C0217F}"/>
              </a:ext>
            </a:extLst>
          </p:cNvPr>
          <p:cNvSpPr>
            <a:spLocks noGrp="1"/>
          </p:cNvSpPr>
          <p:nvPr>
            <p:ph idx="1"/>
          </p:nvPr>
        </p:nvSpPr>
        <p:spPr>
          <a:xfrm>
            <a:off x="6297233" y="518400"/>
            <a:ext cx="4771607" cy="5837949"/>
          </a:xfrm>
        </p:spPr>
        <p:txBody>
          <a:bodyPr anchor="ctr">
            <a:normAutofit/>
          </a:bodyPr>
          <a:lstStyle/>
          <a:p>
            <a:pPr marL="0" indent="0">
              <a:buNone/>
            </a:pPr>
            <a:r>
              <a:rPr lang="en-US" sz="2000" dirty="0">
                <a:solidFill>
                  <a:schemeClr val="tx1">
                    <a:alpha val="80000"/>
                  </a:schemeClr>
                </a:solidFill>
              </a:rPr>
              <a:t>For this module, a flowchart had to be completed for installing Python, downloading and analyzing weather data.</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17233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6" name="Picture Placeholder 5" hidden="1">
            <a:extLst>
              <a:ext uri="{FF2B5EF4-FFF2-40B4-BE49-F238E27FC236}">
                <a16:creationId xmlns:a16="http://schemas.microsoft.com/office/drawing/2014/main" id="{172CC557-5E48-4CB0-8713-624D23439B6B}"/>
              </a:ext>
            </a:extLst>
          </p:cNvPr>
          <p:cNvSpPr>
            <a:spLocks noGrp="1"/>
          </p:cNvSpPr>
          <p:nvPr>
            <p:ph type="pic" idx="1"/>
          </p:nvPr>
        </p:nvSpPr>
        <p:spPr/>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25721" y="738554"/>
            <a:ext cx="3932237" cy="1600200"/>
          </a:xfrm>
        </p:spPr>
        <p:txBody>
          <a:bodyPr>
            <a:normAutofit/>
          </a:bodyPr>
          <a:lstStyle/>
          <a:p>
            <a:r>
              <a:rPr lang="en-US" sz="4400" dirty="0">
                <a:solidFill>
                  <a:schemeClr val="bg1"/>
                </a:solidFill>
              </a:rPr>
              <a:t>Flowchart</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033377" y="2802988"/>
            <a:ext cx="3932237" cy="3316458"/>
          </a:xfrm>
        </p:spPr>
        <p:txBody>
          <a:bodyPr>
            <a:normAutofit fontScale="92500" lnSpcReduction="10000"/>
          </a:bodyPr>
          <a:lstStyle/>
          <a:p>
            <a:r>
              <a:rPr lang="en-US" sz="1900" dirty="0">
                <a:solidFill>
                  <a:schemeClr val="bg1"/>
                </a:solidFill>
              </a:rPr>
              <a:t>Includes the following processes:</a:t>
            </a:r>
          </a:p>
          <a:p>
            <a:pPr marL="285750" indent="-285750">
              <a:buFont typeface="Arial" panose="020B0604020202020204" pitchFamily="34" charset="0"/>
              <a:buChar char="•"/>
            </a:pPr>
            <a:r>
              <a:rPr lang="en-US" sz="1900" dirty="0">
                <a:solidFill>
                  <a:schemeClr val="bg1"/>
                </a:solidFill>
              </a:rPr>
              <a:t>Install Python</a:t>
            </a:r>
          </a:p>
          <a:p>
            <a:pPr marL="285750" indent="-285750">
              <a:buFont typeface="Arial" panose="020B0604020202020204" pitchFamily="34" charset="0"/>
              <a:buChar char="•"/>
            </a:pPr>
            <a:r>
              <a:rPr lang="en-US" sz="1900" dirty="0">
                <a:solidFill>
                  <a:schemeClr val="bg1"/>
                </a:solidFill>
              </a:rPr>
              <a:t>Download weather data to a database</a:t>
            </a:r>
          </a:p>
          <a:p>
            <a:pPr marL="285750" indent="-285750">
              <a:buFont typeface="Arial" panose="020B0604020202020204" pitchFamily="34" charset="0"/>
              <a:buChar char="•"/>
            </a:pPr>
            <a:r>
              <a:rPr lang="en-US" sz="1900" dirty="0">
                <a:solidFill>
                  <a:schemeClr val="bg1"/>
                </a:solidFill>
              </a:rPr>
              <a:t>Extract weather data from database into a comma separated file with Python</a:t>
            </a:r>
          </a:p>
          <a:p>
            <a:pPr marL="285750" indent="-285750">
              <a:buFont typeface="Arial" panose="020B0604020202020204" pitchFamily="34" charset="0"/>
              <a:buChar char="•"/>
            </a:pPr>
            <a:r>
              <a:rPr lang="en-US" sz="1900" dirty="0">
                <a:solidFill>
                  <a:schemeClr val="bg1"/>
                </a:solidFill>
              </a:rPr>
              <a:t>Cleanse weather data</a:t>
            </a:r>
          </a:p>
          <a:p>
            <a:pPr marL="285750" indent="-285750">
              <a:buFont typeface="Arial" panose="020B0604020202020204" pitchFamily="34" charset="0"/>
              <a:buChar char="•"/>
            </a:pPr>
            <a:r>
              <a:rPr lang="en-US" sz="1900" dirty="0">
                <a:solidFill>
                  <a:schemeClr val="bg1"/>
                </a:solidFill>
              </a:rPr>
              <a:t>Use Excel to manipulate data</a:t>
            </a:r>
          </a:p>
          <a:p>
            <a:pPr marL="285750" indent="-285750">
              <a:buFont typeface="Arial" panose="020B0604020202020204" pitchFamily="34" charset="0"/>
              <a:buChar char="•"/>
            </a:pPr>
            <a:r>
              <a:rPr lang="en-US" sz="1900" dirty="0">
                <a:solidFill>
                  <a:schemeClr val="bg1"/>
                </a:solidFill>
              </a:rPr>
              <a:t>Use python data analytics modules to develop graphical models</a:t>
            </a:r>
          </a:p>
          <a:p>
            <a:pPr marL="285750" indent="-285750">
              <a:buFont typeface="Arial" panose="020B0604020202020204" pitchFamily="34" charset="0"/>
              <a:buChar char="•"/>
            </a:pPr>
            <a:endParaRPr lang="en-US" dirty="0">
              <a:solidFill>
                <a:schemeClr val="bg1"/>
              </a:solidFill>
            </a:endParaRPr>
          </a:p>
          <a:p>
            <a:endParaRPr lang="en-US" dirty="0">
              <a:solidFill>
                <a:schemeClr val="bg1"/>
              </a:solidFill>
            </a:endParaRPr>
          </a:p>
          <a:p>
            <a:endParaRPr lang="en-US" dirty="0"/>
          </a:p>
          <a:p>
            <a:endParaRPr lang="en-US" dirty="0"/>
          </a:p>
        </p:txBody>
      </p:sp>
      <p:graphicFrame>
        <p:nvGraphicFramePr>
          <p:cNvPr id="5" name="Object 4">
            <a:extLst>
              <a:ext uri="{FF2B5EF4-FFF2-40B4-BE49-F238E27FC236}">
                <a16:creationId xmlns:a16="http://schemas.microsoft.com/office/drawing/2014/main" id="{35E005F2-0CCC-44F6-8B88-3FA0F1C6B6AE}"/>
              </a:ext>
            </a:extLst>
          </p:cNvPr>
          <p:cNvGraphicFramePr>
            <a:graphicFrameLocks noChangeAspect="1"/>
          </p:cNvGraphicFramePr>
          <p:nvPr/>
        </p:nvGraphicFramePr>
        <p:xfrm>
          <a:off x="6917635" y="457200"/>
          <a:ext cx="1828800" cy="5864087"/>
        </p:xfrm>
        <a:graphic>
          <a:graphicData uri="http://schemas.openxmlformats.org/presentationml/2006/ole">
            <mc:AlternateContent xmlns:mc="http://schemas.openxmlformats.org/markup-compatibility/2006">
              <mc:Choice xmlns:v="urn:schemas-microsoft-com:vml" Requires="v">
                <p:oleObj name="Visio" r:id="rId3" imgW="1857493" imgH="6591261" progId="Visio.Drawing.15">
                  <p:embed/>
                </p:oleObj>
              </mc:Choice>
              <mc:Fallback>
                <p:oleObj name="Visio" r:id="rId3" imgW="1857493" imgH="6591261" progId="Visio.Drawing.15">
                  <p:embed/>
                  <p:pic>
                    <p:nvPicPr>
                      <p:cNvPr id="5" name="Object 4">
                        <a:extLst>
                          <a:ext uri="{FF2B5EF4-FFF2-40B4-BE49-F238E27FC236}">
                            <a16:creationId xmlns:a16="http://schemas.microsoft.com/office/drawing/2014/main" id="{35E005F2-0CCC-44F6-8B88-3FA0F1C6B6AE}"/>
                          </a:ext>
                        </a:extLst>
                      </p:cNvPr>
                      <p:cNvPicPr/>
                      <p:nvPr/>
                    </p:nvPicPr>
                    <p:blipFill>
                      <a:blip r:embed="rId4"/>
                      <a:stretch>
                        <a:fillRect/>
                      </a:stretch>
                    </p:blipFill>
                    <p:spPr>
                      <a:xfrm>
                        <a:off x="6917635" y="457200"/>
                        <a:ext cx="1828800" cy="5864087"/>
                      </a:xfrm>
                      <a:prstGeom prst="rect">
                        <a:avLst/>
                      </a:prstGeom>
                    </p:spPr>
                  </p:pic>
                </p:oleObj>
              </mc:Fallback>
            </mc:AlternateContent>
          </a:graphicData>
        </a:graphic>
      </p:graphicFrame>
    </p:spTree>
    <p:extLst>
      <p:ext uri="{BB962C8B-B14F-4D97-AF65-F5344CB8AC3E}">
        <p14:creationId xmlns:p14="http://schemas.microsoft.com/office/powerpoint/2010/main" val="30646185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up)">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ipe(up)">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wipe(up)">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wipe(up)">
                                      <p:cBhvr>
                                        <p:cTn id="4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1">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38200" y="698643"/>
            <a:ext cx="5243394" cy="2225532"/>
          </a:xfrm>
        </p:spPr>
        <p:txBody>
          <a:bodyPr vert="horz" lIns="91440" tIns="45720" rIns="91440" bIns="45720" rtlCol="0" anchor="t">
            <a:normAutofit/>
          </a:bodyPr>
          <a:lstStyle/>
          <a:p>
            <a:r>
              <a:rPr lang="en-US" sz="4400" dirty="0"/>
              <a:t>Software Inventory</a:t>
            </a:r>
            <a:br>
              <a:rPr lang="en-US" sz="4400" dirty="0"/>
            </a:br>
            <a:r>
              <a:rPr lang="en-US" sz="4400" dirty="0"/>
              <a:t>Screenshot</a:t>
            </a:r>
          </a:p>
        </p:txBody>
      </p:sp>
      <p:cxnSp>
        <p:nvCxnSpPr>
          <p:cNvPr id="22" name="Straight Connector 1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81934"/>
            <a:ext cx="0" cy="6476066"/>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pSp>
        <p:nvGrpSpPr>
          <p:cNvPr id="23" name="Group 15">
            <a:extLst>
              <a:ext uri="{FF2B5EF4-FFF2-40B4-BE49-F238E27FC236}">
                <a16:creationId xmlns:a16="http://schemas.microsoft.com/office/drawing/2014/main" id="{0FE0E4CA-04FD-4712-9979-0D4FACCA60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10408" y="740316"/>
            <a:ext cx="465458" cy="872153"/>
            <a:chOff x="6110408" y="740316"/>
            <a:chExt cx="465458" cy="872153"/>
          </a:xfrm>
        </p:grpSpPr>
        <p:sp>
          <p:nvSpPr>
            <p:cNvPr id="17"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5948"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84728"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19"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10408"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pSp>
      <p:sp>
        <p:nvSpPr>
          <p:cNvPr id="21" name="Rectangle 20">
            <a:extLst>
              <a:ext uri="{FF2B5EF4-FFF2-40B4-BE49-F238E27FC236}">
                <a16:creationId xmlns:a16="http://schemas.microsoft.com/office/drawing/2014/main" id="{2CA8D992-BB3F-47CD-BA18-71D545392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3000055"/>
            <a:ext cx="5243390" cy="2997970"/>
          </a:xfrm>
          <a:prstGeom prst="rect">
            <a:avLst/>
          </a:prstGeom>
          <a:gradFill flip="none" rotWithShape="1">
            <a:gsLst>
              <a:gs pos="100000">
                <a:schemeClr val="accent2">
                  <a:alpha val="20000"/>
                </a:schemeClr>
              </a:gs>
              <a:gs pos="0">
                <a:schemeClr val="accent1">
                  <a:alpha val="2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3" descr="Text&#10;&#10;Description automatically generated">
            <a:extLst>
              <a:ext uri="{FF2B5EF4-FFF2-40B4-BE49-F238E27FC236}">
                <a16:creationId xmlns:a16="http://schemas.microsoft.com/office/drawing/2014/main" id="{77FB3604-E23C-43A2-A422-6BF853663DD8}"/>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8524"/>
          <a:stretch/>
        </p:blipFill>
        <p:spPr>
          <a:xfrm>
            <a:off x="838200" y="2865596"/>
            <a:ext cx="6410849" cy="3661812"/>
          </a:xfrm>
          <a:prstGeom prst="rect">
            <a:avLst/>
          </a:prstGeom>
        </p:spPr>
      </p:pic>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7416656" y="879355"/>
            <a:ext cx="4124758" cy="5120755"/>
          </a:xfrm>
        </p:spPr>
        <p:txBody>
          <a:bodyPr vert="horz" lIns="91440" tIns="45720" rIns="91440" bIns="45720" rtlCol="0" anchor="ctr">
            <a:normAutofit/>
          </a:bodyPr>
          <a:lstStyle/>
          <a:p>
            <a:r>
              <a:rPr lang="en-US" sz="2000" dirty="0">
                <a:solidFill>
                  <a:schemeClr val="tx1">
                    <a:alpha val="80000"/>
                  </a:schemeClr>
                </a:solidFill>
              </a:rPr>
              <a:t>Screen capture of NOAA-SDK library installed. It displays the result, "Successfully installed </a:t>
            </a:r>
            <a:r>
              <a:rPr lang="en-US" sz="2000" dirty="0" err="1">
                <a:solidFill>
                  <a:schemeClr val="tx1">
                    <a:alpha val="80000"/>
                  </a:schemeClr>
                </a:solidFill>
              </a:rPr>
              <a:t>noaa-sdk</a:t>
            </a:r>
            <a:r>
              <a:rPr lang="en-US" sz="2000" dirty="0">
                <a:solidFill>
                  <a:schemeClr val="tx1">
                    <a:alpha val="80000"/>
                  </a:schemeClr>
                </a:solidFill>
              </a:rPr>
              <a:t>" of pip install command is visible.</a:t>
            </a:r>
          </a:p>
          <a:p>
            <a:pPr indent="-228600">
              <a:buFont typeface="Arial" panose="020B0604020202020204" pitchFamily="34" charset="0"/>
              <a:buChar char="•"/>
            </a:pPr>
            <a:endParaRPr lang="en-US" sz="2000" dirty="0">
              <a:solidFill>
                <a:schemeClr val="tx1">
                  <a:alpha val="80000"/>
                </a:schemeClr>
              </a:solidFill>
            </a:endParaRPr>
          </a:p>
          <a:p>
            <a:pPr indent="-228600">
              <a:buFont typeface="Arial" panose="020B0604020202020204" pitchFamily="34" charset="0"/>
              <a:buChar char="•"/>
            </a:pPr>
            <a:endParaRPr lang="en-US" sz="2000" dirty="0">
              <a:solidFill>
                <a:schemeClr val="tx1">
                  <a:alpha val="80000"/>
                </a:schemeClr>
              </a:solidFill>
            </a:endParaRPr>
          </a:p>
        </p:txBody>
      </p:sp>
    </p:spTree>
    <p:extLst>
      <p:ext uri="{BB962C8B-B14F-4D97-AF65-F5344CB8AC3E}">
        <p14:creationId xmlns:p14="http://schemas.microsoft.com/office/powerpoint/2010/main" val="18573084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E94261F-1ED3-4E90-88E6-134791440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Title 4">
            <a:extLst>
              <a:ext uri="{FF2B5EF4-FFF2-40B4-BE49-F238E27FC236}">
                <a16:creationId xmlns:a16="http://schemas.microsoft.com/office/drawing/2014/main" id="{EB06B316-9F91-4FCA-8F4D-33DFE1D7141A}"/>
              </a:ext>
            </a:extLst>
          </p:cNvPr>
          <p:cNvSpPr>
            <a:spLocks noGrp="1"/>
          </p:cNvSpPr>
          <p:nvPr>
            <p:ph type="title"/>
          </p:nvPr>
        </p:nvSpPr>
        <p:spPr>
          <a:xfrm>
            <a:off x="1301262" y="590062"/>
            <a:ext cx="5517822" cy="2838938"/>
          </a:xfrm>
        </p:spPr>
        <p:txBody>
          <a:bodyPr vert="horz" lIns="91440" tIns="45720" rIns="91440" bIns="45720" rtlCol="0" anchor="b">
            <a:normAutofit/>
          </a:bodyPr>
          <a:lstStyle/>
          <a:p>
            <a:r>
              <a:rPr lang="en-US" kern="1200" dirty="0">
                <a:solidFill>
                  <a:srgbClr val="FFFFFF"/>
                </a:solidFill>
                <a:latin typeface="+mj-lt"/>
                <a:ea typeface="+mj-ea"/>
                <a:cs typeface="+mj-cs"/>
              </a:rPr>
              <a:t>What was learned in this module…</a:t>
            </a:r>
          </a:p>
        </p:txBody>
      </p:sp>
      <p:cxnSp>
        <p:nvCxnSpPr>
          <p:cNvPr id="13" name="Straight Connector 12">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35D34C6-AD25-4098-B16E-806D19140ECA}"/>
              </a:ext>
            </a:extLst>
          </p:cNvPr>
          <p:cNvSpPr txBox="1"/>
          <p:nvPr/>
        </p:nvSpPr>
        <p:spPr>
          <a:xfrm>
            <a:off x="1505243" y="3671668"/>
            <a:ext cx="7835698"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Using critical thinking skills to figure out and translate a new computer language.</a:t>
            </a:r>
          </a:p>
          <a:p>
            <a:pPr marL="285750" indent="-285750">
              <a:buFont typeface="Arial" panose="020B0604020202020204" pitchFamily="34" charset="0"/>
              <a:buChar char="•"/>
            </a:pPr>
            <a:r>
              <a:rPr lang="en-US" dirty="0">
                <a:solidFill>
                  <a:schemeClr val="bg1"/>
                </a:solidFill>
              </a:rPr>
              <a:t>Research and learn more about the computer software language program that you have downloaded.</a:t>
            </a:r>
          </a:p>
        </p:txBody>
      </p:sp>
    </p:spTree>
    <p:extLst>
      <p:ext uri="{BB962C8B-B14F-4D97-AF65-F5344CB8AC3E}">
        <p14:creationId xmlns:p14="http://schemas.microsoft.com/office/powerpoint/2010/main" val="30876889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ED3100-3941-4F9A-9FAB-4A7A9B4A0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a:extLst>
              <a:ext uri="{FF2B5EF4-FFF2-40B4-BE49-F238E27FC236}">
                <a16:creationId xmlns:a16="http://schemas.microsoft.com/office/drawing/2014/main" id="{8CBEFB3C-8BDC-4A1B-94A5-A6A24CBB6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Computer script on a screen">
            <a:extLst>
              <a:ext uri="{FF2B5EF4-FFF2-40B4-BE49-F238E27FC236}">
                <a16:creationId xmlns:a16="http://schemas.microsoft.com/office/drawing/2014/main" id="{A5FD16E7-03A8-401E-86B5-A3BDE76E07D8}"/>
              </a:ext>
            </a:extLst>
          </p:cNvPr>
          <p:cNvPicPr>
            <a:picLocks noChangeAspect="1"/>
          </p:cNvPicPr>
          <p:nvPr/>
        </p:nvPicPr>
        <p:blipFill rotWithShape="1">
          <a:blip r:embed="rId2">
            <a:duotone>
              <a:schemeClr val="accent1">
                <a:shade val="45000"/>
                <a:satMod val="135000"/>
              </a:schemeClr>
              <a:prstClr val="white"/>
            </a:duotone>
            <a:alphaModFix amt="35000"/>
          </a:blip>
          <a:srcRect t="5981" b="9750"/>
          <a:stretch/>
        </p:blipFill>
        <p:spPr>
          <a:xfrm>
            <a:off x="20" y="10"/>
            <a:ext cx="12191981" cy="6857989"/>
          </a:xfrm>
          <a:prstGeom prst="rect">
            <a:avLst/>
          </a:prstGeom>
        </p:spPr>
      </p:pic>
      <p:sp>
        <p:nvSpPr>
          <p:cNvPr id="2" name="Title 1">
            <a:extLst>
              <a:ext uri="{FF2B5EF4-FFF2-40B4-BE49-F238E27FC236}">
                <a16:creationId xmlns:a16="http://schemas.microsoft.com/office/drawing/2014/main" id="{97E9C60B-718E-4825-BCD0-0A7A413CE231}"/>
              </a:ext>
            </a:extLst>
          </p:cNvPr>
          <p:cNvSpPr>
            <a:spLocks noGrp="1"/>
          </p:cNvSpPr>
          <p:nvPr>
            <p:ph type="title"/>
          </p:nvPr>
        </p:nvSpPr>
        <p:spPr>
          <a:xfrm>
            <a:off x="1040255" y="949431"/>
            <a:ext cx="5366040" cy="2344840"/>
          </a:xfrm>
        </p:spPr>
        <p:txBody>
          <a:bodyPr anchor="b">
            <a:normAutofit/>
          </a:bodyPr>
          <a:lstStyle/>
          <a:p>
            <a:r>
              <a:rPr lang="en-US" dirty="0">
                <a:solidFill>
                  <a:srgbClr val="FFFFFF"/>
                </a:solidFill>
              </a:rPr>
              <a:t>Module 3: Downloading Weather Data</a:t>
            </a:r>
          </a:p>
        </p:txBody>
      </p:sp>
      <p:grpSp>
        <p:nvGrpSpPr>
          <p:cNvPr id="13" name="Group 12">
            <a:extLst>
              <a:ext uri="{FF2B5EF4-FFF2-40B4-BE49-F238E27FC236}">
                <a16:creationId xmlns:a16="http://schemas.microsoft.com/office/drawing/2014/main" id="{7A9648D6-B41B-42D0-A817-AE2607B0B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4200" y="554152"/>
            <a:ext cx="574177" cy="1075866"/>
            <a:chOff x="10994200" y="554152"/>
            <a:chExt cx="574177" cy="1075866"/>
          </a:xfrm>
          <a:solidFill>
            <a:srgbClr val="FFFFFF"/>
          </a:solidFill>
        </p:grpSpPr>
        <p:sp>
          <p:nvSpPr>
            <p:cNvPr id="1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1336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5951"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4200"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3E809D8-A85F-411C-A38D-4CC15FE86319}"/>
              </a:ext>
            </a:extLst>
          </p:cNvPr>
          <p:cNvSpPr>
            <a:spLocks noGrp="1"/>
          </p:cNvSpPr>
          <p:nvPr>
            <p:ph idx="1"/>
          </p:nvPr>
        </p:nvSpPr>
        <p:spPr>
          <a:xfrm>
            <a:off x="6236854" y="3429000"/>
            <a:ext cx="5366041" cy="2809114"/>
          </a:xfrm>
        </p:spPr>
        <p:txBody>
          <a:bodyPr anchor="t">
            <a:normAutofit/>
          </a:bodyPr>
          <a:lstStyle/>
          <a:p>
            <a:pPr marL="0" indent="0">
              <a:buNone/>
            </a:pPr>
            <a:r>
              <a:rPr lang="en-US" sz="2000" dirty="0">
                <a:solidFill>
                  <a:srgbClr val="FFFFFF"/>
                </a:solidFill>
              </a:rPr>
              <a:t>In this module, we had to import a data set of recent weather observations for the area we reside, create a Python program and run it. On the computer's hard drive, the Python software can create a database and archive the weather data in a table for future study.</a:t>
            </a:r>
          </a:p>
        </p:txBody>
      </p:sp>
    </p:spTree>
    <p:extLst>
      <p:ext uri="{BB962C8B-B14F-4D97-AF65-F5344CB8AC3E}">
        <p14:creationId xmlns:p14="http://schemas.microsoft.com/office/powerpoint/2010/main" val="2346587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38200" y="698643"/>
            <a:ext cx="5243394" cy="2225532"/>
          </a:xfrm>
        </p:spPr>
        <p:txBody>
          <a:bodyPr vert="horz" lIns="91440" tIns="45720" rIns="91440" bIns="45720" rtlCol="0" anchor="t">
            <a:normAutofit/>
          </a:bodyPr>
          <a:lstStyle/>
          <a:p>
            <a:r>
              <a:rPr lang="en-US" sz="4400" dirty="0"/>
              <a:t>BuildWeatherDb.py Code Screenshot</a:t>
            </a:r>
          </a:p>
        </p:txBody>
      </p:sp>
      <p:cxnSp>
        <p:nvCxnSpPr>
          <p:cNvPr id="34" name="Straight Connector 3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81934"/>
            <a:ext cx="0" cy="6476066"/>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0FE0E4CA-04FD-4712-9979-0D4FACCA60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10408" y="740316"/>
            <a:ext cx="465458" cy="872153"/>
            <a:chOff x="6110408" y="740316"/>
            <a:chExt cx="465458" cy="872153"/>
          </a:xfrm>
        </p:grpSpPr>
        <p:sp>
          <p:nvSpPr>
            <p:cNvPr id="37"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5948"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3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84728"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39"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10408"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pSp>
      <p:sp>
        <p:nvSpPr>
          <p:cNvPr id="41" name="Rectangle 40">
            <a:extLst>
              <a:ext uri="{FF2B5EF4-FFF2-40B4-BE49-F238E27FC236}">
                <a16:creationId xmlns:a16="http://schemas.microsoft.com/office/drawing/2014/main" id="{2CA8D992-BB3F-47CD-BA18-71D545392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3000055"/>
            <a:ext cx="5243390" cy="2997970"/>
          </a:xfrm>
          <a:prstGeom prst="rect">
            <a:avLst/>
          </a:prstGeom>
          <a:gradFill flip="none" rotWithShape="1">
            <a:gsLst>
              <a:gs pos="100000">
                <a:schemeClr val="accent2">
                  <a:alpha val="20000"/>
                </a:schemeClr>
              </a:gs>
              <a:gs pos="0">
                <a:schemeClr val="accent1">
                  <a:alpha val="2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3" descr="Text&#10;&#10;Description automatically generated">
            <a:extLst>
              <a:ext uri="{FF2B5EF4-FFF2-40B4-BE49-F238E27FC236}">
                <a16:creationId xmlns:a16="http://schemas.microsoft.com/office/drawing/2014/main" id="{F2A37A55-47D8-4F54-9C9D-37BB06DEFEE6}"/>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tretch/>
        </p:blipFill>
        <p:spPr>
          <a:xfrm>
            <a:off x="1049659" y="2030360"/>
            <a:ext cx="5679191" cy="4726654"/>
          </a:xfrm>
          <a:prstGeom prst="rect">
            <a:avLst/>
          </a:prstGeo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7443620" y="884419"/>
            <a:ext cx="4124758" cy="5120755"/>
          </a:xfrm>
        </p:spPr>
        <p:txBody>
          <a:bodyPr vert="horz" lIns="91440" tIns="45720" rIns="91440" bIns="45720" rtlCol="0" anchor="ctr">
            <a:normAutofit/>
          </a:bodyPr>
          <a:lstStyle/>
          <a:p>
            <a:pPr indent="-228600">
              <a:buFont typeface="Arial" panose="020B0604020202020204" pitchFamily="34" charset="0"/>
              <a:buChar char="•"/>
            </a:pPr>
            <a:r>
              <a:rPr lang="en-US" sz="2000" dirty="0">
                <a:solidFill>
                  <a:schemeClr val="tx1">
                    <a:alpha val="80000"/>
                  </a:schemeClr>
                </a:solidFill>
              </a:rPr>
              <a:t>Screen capture of code in Spyder.</a:t>
            </a:r>
          </a:p>
          <a:p>
            <a:pPr indent="-228600">
              <a:buFont typeface="Arial" panose="020B0604020202020204" pitchFamily="34" charset="0"/>
              <a:buChar char="•"/>
            </a:pPr>
            <a:r>
              <a:rPr lang="en-US" sz="2000" dirty="0">
                <a:solidFill>
                  <a:schemeClr val="tx1">
                    <a:alpha val="80000"/>
                  </a:schemeClr>
                </a:solidFill>
              </a:rPr>
              <a:t>Must have name and date in comments.</a:t>
            </a:r>
          </a:p>
          <a:p>
            <a:pPr indent="-228600">
              <a:buFont typeface="Arial" panose="020B0604020202020204" pitchFamily="34" charset="0"/>
              <a:buChar char="•"/>
            </a:pPr>
            <a:r>
              <a:rPr lang="en-US" sz="2000" dirty="0">
                <a:solidFill>
                  <a:schemeClr val="tx1">
                    <a:alpha val="80000"/>
                  </a:schemeClr>
                </a:solidFill>
              </a:rPr>
              <a:t>Must have zip code.</a:t>
            </a:r>
          </a:p>
        </p:txBody>
      </p:sp>
      <p:sp>
        <p:nvSpPr>
          <p:cNvPr id="5" name="Rectangle 4">
            <a:extLst>
              <a:ext uri="{FF2B5EF4-FFF2-40B4-BE49-F238E27FC236}">
                <a16:creationId xmlns:a16="http://schemas.microsoft.com/office/drawing/2014/main" id="{7FF855F0-C6AF-478C-914E-3E58861B409F}"/>
              </a:ext>
            </a:extLst>
          </p:cNvPr>
          <p:cNvSpPr/>
          <p:nvPr/>
        </p:nvSpPr>
        <p:spPr>
          <a:xfrm>
            <a:off x="1630017" y="3389020"/>
            <a:ext cx="1325218" cy="278295"/>
          </a:xfrm>
          <a:prstGeom prst="rect">
            <a:avLst/>
          </a:prstGeom>
          <a:noFill/>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4FB137E5-DCB0-40B1-B350-84F14ACAE9A2}"/>
              </a:ext>
            </a:extLst>
          </p:cNvPr>
          <p:cNvCxnSpPr>
            <a:cxnSpLocks/>
          </p:cNvCxnSpPr>
          <p:nvPr/>
        </p:nvCxnSpPr>
        <p:spPr>
          <a:xfrm flipH="1">
            <a:off x="3061253" y="3551582"/>
            <a:ext cx="662608" cy="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3442DC82-2264-40E1-8A69-5EC214220B14}"/>
              </a:ext>
            </a:extLst>
          </p:cNvPr>
          <p:cNvSpPr/>
          <p:nvPr/>
        </p:nvSpPr>
        <p:spPr>
          <a:xfrm>
            <a:off x="1630017" y="4518991"/>
            <a:ext cx="2835966" cy="117907"/>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E0C44240-21AB-472F-8D18-65958A87DB48}"/>
              </a:ext>
            </a:extLst>
          </p:cNvPr>
          <p:cNvCxnSpPr>
            <a:cxnSpLocks/>
          </p:cNvCxnSpPr>
          <p:nvPr/>
        </p:nvCxnSpPr>
        <p:spPr>
          <a:xfrm flipH="1">
            <a:off x="4591879" y="4545495"/>
            <a:ext cx="662608"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06810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wipe(up)">
                                      <p:cBhvr>
                                        <p:cTn id="29" dur="500"/>
                                        <p:tgtEl>
                                          <p:spTgt spid="7">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6256</TotalTime>
  <Words>1072</Words>
  <Application>Microsoft Office PowerPoint</Application>
  <PresentationFormat>Widescreen</PresentationFormat>
  <Paragraphs>94</Paragraphs>
  <Slides>28</Slides>
  <Notes>0</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4" baseType="lpstr">
      <vt:lpstr>Arial</vt:lpstr>
      <vt:lpstr>Calibri</vt:lpstr>
      <vt:lpstr>Calibri Light</vt:lpstr>
      <vt:lpstr>Office Theme</vt:lpstr>
      <vt:lpstr>1_Office Theme</vt:lpstr>
      <vt:lpstr>Visio</vt:lpstr>
      <vt:lpstr>Introduction to Programming Portfolio</vt:lpstr>
      <vt:lpstr>This Portfolio Contains:</vt:lpstr>
      <vt:lpstr>Introduction: What is computer programming?</vt:lpstr>
      <vt:lpstr>Module 2: Design and Library Setup</vt:lpstr>
      <vt:lpstr>Flowchart</vt:lpstr>
      <vt:lpstr>Software Inventory Screenshot</vt:lpstr>
      <vt:lpstr>What was learned in this module…</vt:lpstr>
      <vt:lpstr>Module 3: Downloading Weather Data</vt:lpstr>
      <vt:lpstr>BuildWeatherDb.py Code Screenshot</vt:lpstr>
      <vt:lpstr>Python Console</vt:lpstr>
      <vt:lpstr>Weather.db File </vt:lpstr>
      <vt:lpstr>What was learned in this module…</vt:lpstr>
      <vt:lpstr>Module 4: Querying the Database With SQL</vt:lpstr>
      <vt:lpstr>Query to retrieve all columns and all rows (Screenshot)</vt:lpstr>
      <vt:lpstr>Query to retrieve lowest and highest temperatures</vt:lpstr>
      <vt:lpstr>What was learned in this module…</vt:lpstr>
      <vt:lpstr>Module 5: Querying and Manipulating Data With SQL and Python </vt:lpstr>
      <vt:lpstr>Python code (Screenshot or file)</vt:lpstr>
      <vt:lpstr>Retrieve and Convert Data to CSV Format (Screenshot)</vt:lpstr>
      <vt:lpstr>Temperature and Humidity Chart (Graph)</vt:lpstr>
      <vt:lpstr>What was learned in this module…</vt:lpstr>
      <vt:lpstr>Module 6: Develop Graphical Models and Interpret Results</vt:lpstr>
      <vt:lpstr>Plot #1</vt:lpstr>
      <vt:lpstr>Plot #2</vt:lpstr>
      <vt:lpstr>Analysis </vt:lpstr>
      <vt:lpstr>What was learned in this module…</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Programming Portfolio</dc:title>
  <dc:creator>Blanche Perez</dc:creator>
  <cp:lastModifiedBy>Blanche Perez</cp:lastModifiedBy>
  <cp:revision>58</cp:revision>
  <dcterms:created xsi:type="dcterms:W3CDTF">2021-02-23T18:05:30Z</dcterms:created>
  <dcterms:modified xsi:type="dcterms:W3CDTF">2021-02-28T02:33:08Z</dcterms:modified>
</cp:coreProperties>
</file>